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478" r:id="rId2"/>
    <p:sldId id="726" r:id="rId3"/>
    <p:sldId id="744" r:id="rId4"/>
    <p:sldId id="745" r:id="rId5"/>
    <p:sldId id="674" r:id="rId6"/>
    <p:sldId id="724" r:id="rId7"/>
    <p:sldId id="672" r:id="rId8"/>
    <p:sldId id="671" r:id="rId9"/>
    <p:sldId id="737" r:id="rId10"/>
    <p:sldId id="749" r:id="rId11"/>
    <p:sldId id="748" r:id="rId12"/>
    <p:sldId id="750" r:id="rId13"/>
    <p:sldId id="751" r:id="rId14"/>
    <p:sldId id="752" r:id="rId15"/>
    <p:sldId id="727" r:id="rId16"/>
    <p:sldId id="733" r:id="rId17"/>
    <p:sldId id="734" r:id="rId18"/>
    <p:sldId id="735" r:id="rId19"/>
    <p:sldId id="736" r:id="rId20"/>
    <p:sldId id="729" r:id="rId21"/>
    <p:sldId id="730" r:id="rId22"/>
    <p:sldId id="731" r:id="rId23"/>
    <p:sldId id="732" r:id="rId24"/>
    <p:sldId id="701" r:id="rId25"/>
    <p:sldId id="668" r:id="rId26"/>
    <p:sldId id="753" r:id="rId27"/>
    <p:sldId id="721" r:id="rId28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9E1F2"/>
    <a:srgbClr val="2F5597"/>
    <a:srgbClr val="00AAE6"/>
    <a:srgbClr val="9966FF"/>
    <a:srgbClr val="00B6F6"/>
    <a:srgbClr val="2D4BA0"/>
    <a:srgbClr val="F1F1F1"/>
    <a:srgbClr val="EDEDED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37" autoAdjust="0"/>
  </p:normalViewPr>
  <p:slideViewPr>
    <p:cSldViewPr snapToGrid="0" showGuides="1">
      <p:cViewPr varScale="1">
        <p:scale>
          <a:sx n="92" d="100"/>
          <a:sy n="92" d="100"/>
        </p:scale>
        <p:origin x="84" y="20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4C9A5-0A73-455F-A045-25985828BFFF}" type="doc">
      <dgm:prSet loTypeId="urn:microsoft.com/office/officeart/2011/layout/Circle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B9158AB-99DC-4865-B68B-BE1E4B29CC5F}">
      <dgm:prSet phldrT="[Text]"/>
      <dgm:spPr/>
      <dgm:t>
        <a:bodyPr/>
        <a:lstStyle/>
        <a:p>
          <a:r>
            <a:rPr lang="es-MX" dirty="0" smtClean="0"/>
            <a:t>Proceso de preselección </a:t>
          </a:r>
          <a:endParaRPr lang="es-MX" dirty="0"/>
        </a:p>
      </dgm:t>
    </dgm:pt>
    <dgm:pt modelId="{5A14F0E1-3C73-413B-A942-F096C7743D07}" type="parTrans" cxnId="{129B8FE0-8718-40F1-A9B9-369687229709}">
      <dgm:prSet/>
      <dgm:spPr/>
      <dgm:t>
        <a:bodyPr/>
        <a:lstStyle/>
        <a:p>
          <a:endParaRPr lang="es-MX"/>
        </a:p>
      </dgm:t>
    </dgm:pt>
    <dgm:pt modelId="{D765B3EE-E2E9-4BD5-B6A4-77E0969EB922}" type="sibTrans" cxnId="{129B8FE0-8718-40F1-A9B9-369687229709}">
      <dgm:prSet/>
      <dgm:spPr/>
      <dgm:t>
        <a:bodyPr/>
        <a:lstStyle/>
        <a:p>
          <a:endParaRPr lang="es-MX"/>
        </a:p>
      </dgm:t>
    </dgm:pt>
    <dgm:pt modelId="{6E765458-9EDA-4BCE-90D1-F01EC640D152}">
      <dgm:prSet phldrT="[Text]"/>
      <dgm:spPr/>
      <dgm:t>
        <a:bodyPr/>
        <a:lstStyle/>
        <a:p>
          <a:r>
            <a:rPr lang="es-MX" dirty="0" smtClean="0"/>
            <a:t>Taller de preparación y PAEP</a:t>
          </a:r>
        </a:p>
      </dgm:t>
    </dgm:pt>
    <dgm:pt modelId="{CF06210D-BB79-4F5B-9C68-E4139F9C7266}" type="parTrans" cxnId="{656C76CA-A106-422D-A375-D2F766E05C5A}">
      <dgm:prSet/>
      <dgm:spPr/>
      <dgm:t>
        <a:bodyPr/>
        <a:lstStyle/>
        <a:p>
          <a:endParaRPr lang="es-MX"/>
        </a:p>
      </dgm:t>
    </dgm:pt>
    <dgm:pt modelId="{D0A38DD2-E18C-4B80-BFE4-3BD288AA809D}" type="sibTrans" cxnId="{656C76CA-A106-422D-A375-D2F766E05C5A}">
      <dgm:prSet/>
      <dgm:spPr/>
      <dgm:t>
        <a:bodyPr/>
        <a:lstStyle/>
        <a:p>
          <a:endParaRPr lang="es-MX"/>
        </a:p>
      </dgm:t>
    </dgm:pt>
    <dgm:pt modelId="{FE59AFCF-9C61-4B9E-BECF-F6DF07B308EF}">
      <dgm:prSet phldrT="[Text]"/>
      <dgm:spPr/>
      <dgm:t>
        <a:bodyPr/>
        <a:lstStyle/>
        <a:p>
          <a:r>
            <a:rPr lang="es-MX" dirty="0" smtClean="0"/>
            <a:t>Proceso de selección </a:t>
          </a:r>
        </a:p>
        <a:p>
          <a:r>
            <a:rPr lang="es-MX" dirty="0" smtClean="0"/>
            <a:t>Tec de Monterrey</a:t>
          </a:r>
          <a:endParaRPr lang="es-MX" dirty="0"/>
        </a:p>
      </dgm:t>
    </dgm:pt>
    <dgm:pt modelId="{365A763B-6849-46B2-B91A-96BF7A426307}" type="parTrans" cxnId="{47DBB58C-8966-4375-9F77-A82239539410}">
      <dgm:prSet/>
      <dgm:spPr/>
      <dgm:t>
        <a:bodyPr/>
        <a:lstStyle/>
        <a:p>
          <a:endParaRPr lang="es-MX"/>
        </a:p>
      </dgm:t>
    </dgm:pt>
    <dgm:pt modelId="{18FB9832-ADEC-4ADE-8C1B-CE7AB843E071}" type="sibTrans" cxnId="{47DBB58C-8966-4375-9F77-A82239539410}">
      <dgm:prSet/>
      <dgm:spPr/>
      <dgm:t>
        <a:bodyPr/>
        <a:lstStyle/>
        <a:p>
          <a:endParaRPr lang="es-MX"/>
        </a:p>
      </dgm:t>
    </dgm:pt>
    <dgm:pt modelId="{FAF0DEA4-F473-4768-855F-5499312462AE}">
      <dgm:prSet/>
      <dgm:spPr/>
      <dgm:t>
        <a:bodyPr/>
        <a:lstStyle/>
        <a:p>
          <a:r>
            <a:rPr lang="es-MX" dirty="0" smtClean="0"/>
            <a:t>Proceso de admisión</a:t>
          </a:r>
        </a:p>
        <a:p>
          <a:r>
            <a:rPr lang="es-MX" dirty="0" smtClean="0"/>
            <a:t>(entrega de documentos)</a:t>
          </a:r>
          <a:endParaRPr lang="es-MX" dirty="0"/>
        </a:p>
      </dgm:t>
    </dgm:pt>
    <dgm:pt modelId="{839F1505-E04B-4E19-AAF6-D481F7D4913C}" type="parTrans" cxnId="{7092EDD8-6B2B-4CBD-8BFC-DECD198BFE75}">
      <dgm:prSet/>
      <dgm:spPr/>
      <dgm:t>
        <a:bodyPr/>
        <a:lstStyle/>
        <a:p>
          <a:endParaRPr lang="es-MX"/>
        </a:p>
      </dgm:t>
    </dgm:pt>
    <dgm:pt modelId="{E42CD777-59B8-441D-811B-E7EFD9956618}" type="sibTrans" cxnId="{7092EDD8-6B2B-4CBD-8BFC-DECD198BFE75}">
      <dgm:prSet/>
      <dgm:spPr/>
      <dgm:t>
        <a:bodyPr/>
        <a:lstStyle/>
        <a:p>
          <a:endParaRPr lang="es-MX"/>
        </a:p>
      </dgm:t>
    </dgm:pt>
    <dgm:pt modelId="{5C364658-DFE6-492A-B8BD-F5B88689BDCC}">
      <dgm:prSet/>
      <dgm:spPr/>
      <dgm:t>
        <a:bodyPr/>
        <a:lstStyle/>
        <a:p>
          <a:r>
            <a:rPr lang="es-MX" dirty="0" smtClean="0"/>
            <a:t>Proceso de inscripción</a:t>
          </a:r>
          <a:endParaRPr lang="es-MX" dirty="0"/>
        </a:p>
      </dgm:t>
    </dgm:pt>
    <dgm:pt modelId="{95306E5B-7046-4B32-89F1-52A3DC417B1B}" type="parTrans" cxnId="{C380B33A-02EC-4941-8A00-CF40255DE215}">
      <dgm:prSet/>
      <dgm:spPr/>
      <dgm:t>
        <a:bodyPr/>
        <a:lstStyle/>
        <a:p>
          <a:endParaRPr lang="es-MX"/>
        </a:p>
      </dgm:t>
    </dgm:pt>
    <dgm:pt modelId="{AEF2465D-4A0D-48B3-A06D-07554C523E9F}" type="sibTrans" cxnId="{C380B33A-02EC-4941-8A00-CF40255DE215}">
      <dgm:prSet/>
      <dgm:spPr/>
      <dgm:t>
        <a:bodyPr/>
        <a:lstStyle/>
        <a:p>
          <a:endParaRPr lang="es-MX"/>
        </a:p>
      </dgm:t>
    </dgm:pt>
    <dgm:pt modelId="{D925F002-F128-47C3-AF18-7C79C0449F17}">
      <dgm:prSet/>
      <dgm:spPr/>
      <dgm:t>
        <a:bodyPr/>
        <a:lstStyle/>
        <a:p>
          <a:r>
            <a:rPr lang="es-MX" dirty="0" smtClean="0"/>
            <a:t>Proceso de apoyo educativo</a:t>
          </a:r>
          <a:endParaRPr lang="es-MX" dirty="0"/>
        </a:p>
      </dgm:t>
    </dgm:pt>
    <dgm:pt modelId="{A01F0D24-472F-4FC6-86C7-ECD404065872}" type="parTrans" cxnId="{2A78316A-3E5A-4A21-A621-CBE4BF17747A}">
      <dgm:prSet/>
      <dgm:spPr/>
      <dgm:t>
        <a:bodyPr/>
        <a:lstStyle/>
        <a:p>
          <a:endParaRPr lang="es-MX"/>
        </a:p>
      </dgm:t>
    </dgm:pt>
    <dgm:pt modelId="{8FD7EF35-E437-42D1-A81E-4C838738224D}" type="sibTrans" cxnId="{2A78316A-3E5A-4A21-A621-CBE4BF17747A}">
      <dgm:prSet/>
      <dgm:spPr/>
      <dgm:t>
        <a:bodyPr/>
        <a:lstStyle/>
        <a:p>
          <a:endParaRPr lang="es-MX"/>
        </a:p>
      </dgm:t>
    </dgm:pt>
    <dgm:pt modelId="{2AD1D7D5-85DA-4AAD-948D-1A9FFCEAD7FB}" type="pres">
      <dgm:prSet presAssocID="{71C4C9A5-0A73-455F-A045-25985828BFF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DC4CFC46-6C8C-4F81-8A1A-734DEDBBBB61}" type="pres">
      <dgm:prSet presAssocID="{5C364658-DFE6-492A-B8BD-F5B88689BDCC}" presName="Accent6" presStyleCnt="0"/>
      <dgm:spPr/>
    </dgm:pt>
    <dgm:pt modelId="{182C5709-7848-479C-85AB-9A99D274755F}" type="pres">
      <dgm:prSet presAssocID="{5C364658-DFE6-492A-B8BD-F5B88689BDCC}" presName="Accent" presStyleLbl="node1" presStyleIdx="0" presStyleCnt="6"/>
      <dgm:spPr/>
    </dgm:pt>
    <dgm:pt modelId="{C2872DD5-9679-4DE0-AE0D-5F6B0AC747E0}" type="pres">
      <dgm:prSet presAssocID="{5C364658-DFE6-492A-B8BD-F5B88689BDCC}" presName="ParentBackground6" presStyleCnt="0"/>
      <dgm:spPr/>
    </dgm:pt>
    <dgm:pt modelId="{BD2EF7CA-6DD3-4B86-AB66-A0A7E841E35F}" type="pres">
      <dgm:prSet presAssocID="{5C364658-DFE6-492A-B8BD-F5B88689BDCC}" presName="ParentBackground" presStyleLbl="fgAcc1" presStyleIdx="0" presStyleCnt="6"/>
      <dgm:spPr/>
      <dgm:t>
        <a:bodyPr/>
        <a:lstStyle/>
        <a:p>
          <a:endParaRPr lang="es-MX"/>
        </a:p>
      </dgm:t>
    </dgm:pt>
    <dgm:pt modelId="{4ACECBC9-B5B5-4DAE-BD94-E06DBBA5F7B2}" type="pres">
      <dgm:prSet presAssocID="{5C364658-DFE6-492A-B8BD-F5B88689BDCC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D88E4E-2755-4E9A-AF8C-2A0A4009AC8E}" type="pres">
      <dgm:prSet presAssocID="{D925F002-F128-47C3-AF18-7C79C0449F17}" presName="Accent5" presStyleCnt="0"/>
      <dgm:spPr/>
    </dgm:pt>
    <dgm:pt modelId="{D035236F-CE6A-478D-B72D-133BB3D079F4}" type="pres">
      <dgm:prSet presAssocID="{D925F002-F128-47C3-AF18-7C79C0449F17}" presName="Accent" presStyleLbl="node1" presStyleIdx="1" presStyleCnt="6"/>
      <dgm:spPr/>
    </dgm:pt>
    <dgm:pt modelId="{EAECDDCE-6D49-49DE-BC23-EB1D8701AB62}" type="pres">
      <dgm:prSet presAssocID="{D925F002-F128-47C3-AF18-7C79C0449F17}" presName="ParentBackground5" presStyleCnt="0"/>
      <dgm:spPr/>
    </dgm:pt>
    <dgm:pt modelId="{F0DCC12B-58BF-42B5-9A8C-3CF5E1E02A98}" type="pres">
      <dgm:prSet presAssocID="{D925F002-F128-47C3-AF18-7C79C0449F17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AA333453-7E87-48E4-A900-5253D3BA8B10}" type="pres">
      <dgm:prSet presAssocID="{D925F002-F128-47C3-AF18-7C79C0449F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98734-65D5-410E-A70D-2546F0E93350}" type="pres">
      <dgm:prSet presAssocID="{FE59AFCF-9C61-4B9E-BECF-F6DF07B308EF}" presName="Accent4" presStyleCnt="0"/>
      <dgm:spPr/>
    </dgm:pt>
    <dgm:pt modelId="{1060F204-E56F-4009-8DAF-966081B8AB33}" type="pres">
      <dgm:prSet presAssocID="{FE59AFCF-9C61-4B9E-BECF-F6DF07B308EF}" presName="Accent" presStyleLbl="node1" presStyleIdx="2" presStyleCnt="6"/>
      <dgm:spPr/>
    </dgm:pt>
    <dgm:pt modelId="{9AA332AD-682F-4B49-8007-41E5E6D039AC}" type="pres">
      <dgm:prSet presAssocID="{FE59AFCF-9C61-4B9E-BECF-F6DF07B308EF}" presName="ParentBackground4" presStyleCnt="0"/>
      <dgm:spPr/>
    </dgm:pt>
    <dgm:pt modelId="{CE11CF6A-78D6-47A8-AE61-6C420C0AB9B0}" type="pres">
      <dgm:prSet presAssocID="{FE59AFCF-9C61-4B9E-BECF-F6DF07B308EF}" presName="ParentBackground" presStyleLbl="fgAcc1" presStyleIdx="2" presStyleCnt="6"/>
      <dgm:spPr/>
      <dgm:t>
        <a:bodyPr/>
        <a:lstStyle/>
        <a:p>
          <a:endParaRPr lang="es-MX"/>
        </a:p>
      </dgm:t>
    </dgm:pt>
    <dgm:pt modelId="{E05A82AD-1B55-4C6D-91B5-403665EB7DB5}" type="pres">
      <dgm:prSet presAssocID="{FE59AFCF-9C61-4B9E-BECF-F6DF07B308E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18BD3E-4B12-40F9-A7AA-58F657ED8A2D}" type="pres">
      <dgm:prSet presAssocID="{FAF0DEA4-F473-4768-855F-5499312462AE}" presName="Accent3" presStyleCnt="0"/>
      <dgm:spPr/>
    </dgm:pt>
    <dgm:pt modelId="{DA2AE6B9-9491-44FD-B2D8-2D39E500BF34}" type="pres">
      <dgm:prSet presAssocID="{FAF0DEA4-F473-4768-855F-5499312462AE}" presName="Accent" presStyleLbl="node1" presStyleIdx="3" presStyleCnt="6"/>
      <dgm:spPr/>
      <dgm:t>
        <a:bodyPr/>
        <a:lstStyle/>
        <a:p>
          <a:endParaRPr lang="es-MX"/>
        </a:p>
      </dgm:t>
    </dgm:pt>
    <dgm:pt modelId="{19CA9CA2-2EC9-455F-AF10-9AB82D13E2FC}" type="pres">
      <dgm:prSet presAssocID="{FAF0DEA4-F473-4768-855F-5499312462AE}" presName="ParentBackground3" presStyleCnt="0"/>
      <dgm:spPr/>
    </dgm:pt>
    <dgm:pt modelId="{37BEAF5F-AB91-42C3-8F27-11D4F7485B08}" type="pres">
      <dgm:prSet presAssocID="{FAF0DEA4-F473-4768-855F-5499312462AE}" presName="ParentBackground" presStyleLbl="fgAcc1" presStyleIdx="3" presStyleCnt="6"/>
      <dgm:spPr/>
      <dgm:t>
        <a:bodyPr/>
        <a:lstStyle/>
        <a:p>
          <a:endParaRPr lang="es-MX"/>
        </a:p>
      </dgm:t>
    </dgm:pt>
    <dgm:pt modelId="{D5A8F57F-B023-4359-A7D4-970334DC3832}" type="pres">
      <dgm:prSet presAssocID="{FAF0DEA4-F473-4768-855F-5499312462A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E04735-87C5-4AB5-B1A4-BE901DD94BF7}" type="pres">
      <dgm:prSet presAssocID="{6E765458-9EDA-4BCE-90D1-F01EC640D152}" presName="Accent2" presStyleCnt="0"/>
      <dgm:spPr/>
    </dgm:pt>
    <dgm:pt modelId="{E4B47AA8-EE9A-4857-87F8-9447B64A0FC7}" type="pres">
      <dgm:prSet presAssocID="{6E765458-9EDA-4BCE-90D1-F01EC640D152}" presName="Accent" presStyleLbl="node1" presStyleIdx="4" presStyleCnt="6"/>
      <dgm:spPr/>
    </dgm:pt>
    <dgm:pt modelId="{5DF7FC20-F483-436F-971E-2438705DD5E2}" type="pres">
      <dgm:prSet presAssocID="{6E765458-9EDA-4BCE-90D1-F01EC640D152}" presName="ParentBackground2" presStyleCnt="0"/>
      <dgm:spPr/>
    </dgm:pt>
    <dgm:pt modelId="{B884DD8C-C29A-4F8C-B71F-775D4F6F7553}" type="pres">
      <dgm:prSet presAssocID="{6E765458-9EDA-4BCE-90D1-F01EC640D152}" presName="ParentBackground" presStyleLbl="fgAcc1" presStyleIdx="4" presStyleCnt="6"/>
      <dgm:spPr/>
      <dgm:t>
        <a:bodyPr/>
        <a:lstStyle/>
        <a:p>
          <a:endParaRPr lang="es-MX"/>
        </a:p>
      </dgm:t>
    </dgm:pt>
    <dgm:pt modelId="{799F295D-0CDA-4F2E-B8AC-22FE14E164C6}" type="pres">
      <dgm:prSet presAssocID="{6E765458-9EDA-4BCE-90D1-F01EC640D15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E80DF5-6EDB-407C-8B0F-0EE1F378046E}" type="pres">
      <dgm:prSet presAssocID="{8B9158AB-99DC-4865-B68B-BE1E4B29CC5F}" presName="Accent1" presStyleCnt="0"/>
      <dgm:spPr/>
    </dgm:pt>
    <dgm:pt modelId="{6E184F14-5D59-4140-8CFA-246D420B563B}" type="pres">
      <dgm:prSet presAssocID="{8B9158AB-99DC-4865-B68B-BE1E4B29CC5F}" presName="Accent" presStyleLbl="node1" presStyleIdx="5" presStyleCnt="6"/>
      <dgm:spPr/>
    </dgm:pt>
    <dgm:pt modelId="{BDFD1506-4F23-4362-8301-1D4C39DD0613}" type="pres">
      <dgm:prSet presAssocID="{8B9158AB-99DC-4865-B68B-BE1E4B29CC5F}" presName="ParentBackground1" presStyleCnt="0"/>
      <dgm:spPr/>
    </dgm:pt>
    <dgm:pt modelId="{0295B598-2CD7-4A2E-B412-1A905F748472}" type="pres">
      <dgm:prSet presAssocID="{8B9158AB-99DC-4865-B68B-BE1E4B29CC5F}" presName="ParentBackground" presStyleLbl="fgAcc1" presStyleIdx="5" presStyleCnt="6"/>
      <dgm:spPr/>
      <dgm:t>
        <a:bodyPr/>
        <a:lstStyle/>
        <a:p>
          <a:endParaRPr lang="es-MX"/>
        </a:p>
      </dgm:t>
    </dgm:pt>
    <dgm:pt modelId="{11D26422-64E1-4BA7-B75C-2E123EAF8A44}" type="pres">
      <dgm:prSet presAssocID="{8B9158AB-99DC-4865-B68B-BE1E4B29CC5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B0EBCFE-88D0-4246-83A9-1855157D489A}" type="presOf" srcId="{FAF0DEA4-F473-4768-855F-5499312462AE}" destId="{37BEAF5F-AB91-42C3-8F27-11D4F7485B08}" srcOrd="0" destOrd="0" presId="urn:microsoft.com/office/officeart/2011/layout/CircleProcess"/>
    <dgm:cxn modelId="{129B8FE0-8718-40F1-A9B9-369687229709}" srcId="{71C4C9A5-0A73-455F-A045-25985828BFFF}" destId="{8B9158AB-99DC-4865-B68B-BE1E4B29CC5F}" srcOrd="0" destOrd="0" parTransId="{5A14F0E1-3C73-413B-A942-F096C7743D07}" sibTransId="{D765B3EE-E2E9-4BD5-B6A4-77E0969EB922}"/>
    <dgm:cxn modelId="{BB832C09-6C1B-4960-AAE0-84F33A17EACA}" type="presOf" srcId="{FAF0DEA4-F473-4768-855F-5499312462AE}" destId="{D5A8F57F-B023-4359-A7D4-970334DC3832}" srcOrd="1" destOrd="0" presId="urn:microsoft.com/office/officeart/2011/layout/CircleProcess"/>
    <dgm:cxn modelId="{2786E230-3C9B-4E9E-AECD-76337E119E7F}" type="presOf" srcId="{6E765458-9EDA-4BCE-90D1-F01EC640D152}" destId="{799F295D-0CDA-4F2E-B8AC-22FE14E164C6}" srcOrd="1" destOrd="0" presId="urn:microsoft.com/office/officeart/2011/layout/CircleProcess"/>
    <dgm:cxn modelId="{7092EDD8-6B2B-4CBD-8BFC-DECD198BFE75}" srcId="{71C4C9A5-0A73-455F-A045-25985828BFFF}" destId="{FAF0DEA4-F473-4768-855F-5499312462AE}" srcOrd="2" destOrd="0" parTransId="{839F1505-E04B-4E19-AAF6-D481F7D4913C}" sibTransId="{E42CD777-59B8-441D-811B-E7EFD9956618}"/>
    <dgm:cxn modelId="{7DA11DC9-04C4-41C4-8971-09C5A574A67A}" type="presOf" srcId="{5C364658-DFE6-492A-B8BD-F5B88689BDCC}" destId="{BD2EF7CA-6DD3-4B86-AB66-A0A7E841E35F}" srcOrd="0" destOrd="0" presId="urn:microsoft.com/office/officeart/2011/layout/CircleProcess"/>
    <dgm:cxn modelId="{9D1C0C2F-F1D0-47B9-A7F0-0DDDD90D8752}" type="presOf" srcId="{FE59AFCF-9C61-4B9E-BECF-F6DF07B308EF}" destId="{CE11CF6A-78D6-47A8-AE61-6C420C0AB9B0}" srcOrd="0" destOrd="0" presId="urn:microsoft.com/office/officeart/2011/layout/CircleProcess"/>
    <dgm:cxn modelId="{656C76CA-A106-422D-A375-D2F766E05C5A}" srcId="{71C4C9A5-0A73-455F-A045-25985828BFFF}" destId="{6E765458-9EDA-4BCE-90D1-F01EC640D152}" srcOrd="1" destOrd="0" parTransId="{CF06210D-BB79-4F5B-9C68-E4139F9C7266}" sibTransId="{D0A38DD2-E18C-4B80-BFE4-3BD288AA809D}"/>
    <dgm:cxn modelId="{5805BB07-EF89-4505-9BEA-CA3658F51458}" type="presOf" srcId="{8B9158AB-99DC-4865-B68B-BE1E4B29CC5F}" destId="{0295B598-2CD7-4A2E-B412-1A905F748472}" srcOrd="0" destOrd="0" presId="urn:microsoft.com/office/officeart/2011/layout/CircleProcess"/>
    <dgm:cxn modelId="{F64825D9-2D03-4606-B9CD-4AA6A24F6177}" type="presOf" srcId="{D925F002-F128-47C3-AF18-7C79C0449F17}" destId="{F0DCC12B-58BF-42B5-9A8C-3CF5E1E02A98}" srcOrd="0" destOrd="0" presId="urn:microsoft.com/office/officeart/2011/layout/CircleProcess"/>
    <dgm:cxn modelId="{2A78316A-3E5A-4A21-A621-CBE4BF17747A}" srcId="{71C4C9A5-0A73-455F-A045-25985828BFFF}" destId="{D925F002-F128-47C3-AF18-7C79C0449F17}" srcOrd="4" destOrd="0" parTransId="{A01F0D24-472F-4FC6-86C7-ECD404065872}" sibTransId="{8FD7EF35-E437-42D1-A81E-4C838738224D}"/>
    <dgm:cxn modelId="{C6EF4AD4-150E-44A7-B5B0-C405BE4AAB14}" type="presOf" srcId="{D925F002-F128-47C3-AF18-7C79C0449F17}" destId="{AA333453-7E87-48E4-A900-5253D3BA8B10}" srcOrd="1" destOrd="0" presId="urn:microsoft.com/office/officeart/2011/layout/CircleProcess"/>
    <dgm:cxn modelId="{54503999-A9A6-4EFD-A49E-1C23AD73BBAD}" type="presOf" srcId="{5C364658-DFE6-492A-B8BD-F5B88689BDCC}" destId="{4ACECBC9-B5B5-4DAE-BD94-E06DBBA5F7B2}" srcOrd="1" destOrd="0" presId="urn:microsoft.com/office/officeart/2011/layout/CircleProcess"/>
    <dgm:cxn modelId="{BA1FAF26-1E88-456D-B2E7-67BE3CD8DED9}" type="presOf" srcId="{8B9158AB-99DC-4865-B68B-BE1E4B29CC5F}" destId="{11D26422-64E1-4BA7-B75C-2E123EAF8A44}" srcOrd="1" destOrd="0" presId="urn:microsoft.com/office/officeart/2011/layout/CircleProcess"/>
    <dgm:cxn modelId="{47DBB58C-8966-4375-9F77-A82239539410}" srcId="{71C4C9A5-0A73-455F-A045-25985828BFFF}" destId="{FE59AFCF-9C61-4B9E-BECF-F6DF07B308EF}" srcOrd="3" destOrd="0" parTransId="{365A763B-6849-46B2-B91A-96BF7A426307}" sibTransId="{18FB9832-ADEC-4ADE-8C1B-CE7AB843E071}"/>
    <dgm:cxn modelId="{B12682D2-12CA-4369-8E01-2BFE8796B1AC}" type="presOf" srcId="{6E765458-9EDA-4BCE-90D1-F01EC640D152}" destId="{B884DD8C-C29A-4F8C-B71F-775D4F6F7553}" srcOrd="0" destOrd="0" presId="urn:microsoft.com/office/officeart/2011/layout/CircleProcess"/>
    <dgm:cxn modelId="{C380B33A-02EC-4941-8A00-CF40255DE215}" srcId="{71C4C9A5-0A73-455F-A045-25985828BFFF}" destId="{5C364658-DFE6-492A-B8BD-F5B88689BDCC}" srcOrd="5" destOrd="0" parTransId="{95306E5B-7046-4B32-89F1-52A3DC417B1B}" sibTransId="{AEF2465D-4A0D-48B3-A06D-07554C523E9F}"/>
    <dgm:cxn modelId="{9835CC8E-9D30-46F0-9427-1578D591C488}" type="presOf" srcId="{71C4C9A5-0A73-455F-A045-25985828BFFF}" destId="{2AD1D7D5-85DA-4AAD-948D-1A9FFCEAD7FB}" srcOrd="0" destOrd="0" presId="urn:microsoft.com/office/officeart/2011/layout/CircleProcess"/>
    <dgm:cxn modelId="{0183E1EF-3111-44C2-8949-4A37C16D977A}" type="presOf" srcId="{FE59AFCF-9C61-4B9E-BECF-F6DF07B308EF}" destId="{E05A82AD-1B55-4C6D-91B5-403665EB7DB5}" srcOrd="1" destOrd="0" presId="urn:microsoft.com/office/officeart/2011/layout/CircleProcess"/>
    <dgm:cxn modelId="{62D85488-7881-45CE-BEB2-D48EF2860D49}" type="presParOf" srcId="{2AD1D7D5-85DA-4AAD-948D-1A9FFCEAD7FB}" destId="{DC4CFC46-6C8C-4F81-8A1A-734DEDBBBB61}" srcOrd="0" destOrd="0" presId="urn:microsoft.com/office/officeart/2011/layout/CircleProcess"/>
    <dgm:cxn modelId="{4787E91B-8611-478F-A429-6DF809F298CC}" type="presParOf" srcId="{DC4CFC46-6C8C-4F81-8A1A-734DEDBBBB61}" destId="{182C5709-7848-479C-85AB-9A99D274755F}" srcOrd="0" destOrd="0" presId="urn:microsoft.com/office/officeart/2011/layout/CircleProcess"/>
    <dgm:cxn modelId="{034021B0-CF26-4867-A9BD-A216CE215424}" type="presParOf" srcId="{2AD1D7D5-85DA-4AAD-948D-1A9FFCEAD7FB}" destId="{C2872DD5-9679-4DE0-AE0D-5F6B0AC747E0}" srcOrd="1" destOrd="0" presId="urn:microsoft.com/office/officeart/2011/layout/CircleProcess"/>
    <dgm:cxn modelId="{BEC8AE3D-B164-429C-826E-04C9BAD8919B}" type="presParOf" srcId="{C2872DD5-9679-4DE0-AE0D-5F6B0AC747E0}" destId="{BD2EF7CA-6DD3-4B86-AB66-A0A7E841E35F}" srcOrd="0" destOrd="0" presId="urn:microsoft.com/office/officeart/2011/layout/CircleProcess"/>
    <dgm:cxn modelId="{95A1CCE5-914C-4564-8CF4-F47EAD3F48FE}" type="presParOf" srcId="{2AD1D7D5-85DA-4AAD-948D-1A9FFCEAD7FB}" destId="{4ACECBC9-B5B5-4DAE-BD94-E06DBBA5F7B2}" srcOrd="2" destOrd="0" presId="urn:microsoft.com/office/officeart/2011/layout/CircleProcess"/>
    <dgm:cxn modelId="{8E838E4C-D3C8-4F31-B0DA-CBF1BA9DEE97}" type="presParOf" srcId="{2AD1D7D5-85DA-4AAD-948D-1A9FFCEAD7FB}" destId="{03D88E4E-2755-4E9A-AF8C-2A0A4009AC8E}" srcOrd="3" destOrd="0" presId="urn:microsoft.com/office/officeart/2011/layout/CircleProcess"/>
    <dgm:cxn modelId="{87386BBF-7357-4466-A8DC-67933B1FFA3C}" type="presParOf" srcId="{03D88E4E-2755-4E9A-AF8C-2A0A4009AC8E}" destId="{D035236F-CE6A-478D-B72D-133BB3D079F4}" srcOrd="0" destOrd="0" presId="urn:microsoft.com/office/officeart/2011/layout/CircleProcess"/>
    <dgm:cxn modelId="{E0C7851F-7CE9-404B-8FCF-82BCD286EADC}" type="presParOf" srcId="{2AD1D7D5-85DA-4AAD-948D-1A9FFCEAD7FB}" destId="{EAECDDCE-6D49-49DE-BC23-EB1D8701AB62}" srcOrd="4" destOrd="0" presId="urn:microsoft.com/office/officeart/2011/layout/CircleProcess"/>
    <dgm:cxn modelId="{C329282C-CF47-4929-9C50-364AFB5CDF69}" type="presParOf" srcId="{EAECDDCE-6D49-49DE-BC23-EB1D8701AB62}" destId="{F0DCC12B-58BF-42B5-9A8C-3CF5E1E02A98}" srcOrd="0" destOrd="0" presId="urn:microsoft.com/office/officeart/2011/layout/CircleProcess"/>
    <dgm:cxn modelId="{BBBA14C5-A1BB-438F-AE13-5A6283C510D3}" type="presParOf" srcId="{2AD1D7D5-85DA-4AAD-948D-1A9FFCEAD7FB}" destId="{AA333453-7E87-48E4-A900-5253D3BA8B10}" srcOrd="5" destOrd="0" presId="urn:microsoft.com/office/officeart/2011/layout/CircleProcess"/>
    <dgm:cxn modelId="{B7E876DA-B5F8-4FE3-AEE6-D107CB2195B5}" type="presParOf" srcId="{2AD1D7D5-85DA-4AAD-948D-1A9FFCEAD7FB}" destId="{9C098734-65D5-410E-A70D-2546F0E93350}" srcOrd="6" destOrd="0" presId="urn:microsoft.com/office/officeart/2011/layout/CircleProcess"/>
    <dgm:cxn modelId="{687530C8-F0C9-4DE3-935A-53EBD81C885B}" type="presParOf" srcId="{9C098734-65D5-410E-A70D-2546F0E93350}" destId="{1060F204-E56F-4009-8DAF-966081B8AB33}" srcOrd="0" destOrd="0" presId="urn:microsoft.com/office/officeart/2011/layout/CircleProcess"/>
    <dgm:cxn modelId="{3EE6844A-9813-4344-B87A-4BC87AB33AEF}" type="presParOf" srcId="{2AD1D7D5-85DA-4AAD-948D-1A9FFCEAD7FB}" destId="{9AA332AD-682F-4B49-8007-41E5E6D039AC}" srcOrd="7" destOrd="0" presId="urn:microsoft.com/office/officeart/2011/layout/CircleProcess"/>
    <dgm:cxn modelId="{68CE25AF-5C1E-4FEE-B6EE-C2AFE02564AC}" type="presParOf" srcId="{9AA332AD-682F-4B49-8007-41E5E6D039AC}" destId="{CE11CF6A-78D6-47A8-AE61-6C420C0AB9B0}" srcOrd="0" destOrd="0" presId="urn:microsoft.com/office/officeart/2011/layout/CircleProcess"/>
    <dgm:cxn modelId="{3187B43F-1FA5-42C7-BFBC-4F78BC61A65F}" type="presParOf" srcId="{2AD1D7D5-85DA-4AAD-948D-1A9FFCEAD7FB}" destId="{E05A82AD-1B55-4C6D-91B5-403665EB7DB5}" srcOrd="8" destOrd="0" presId="urn:microsoft.com/office/officeart/2011/layout/CircleProcess"/>
    <dgm:cxn modelId="{023D7B56-6927-4653-9B9A-8E8D2330B9F8}" type="presParOf" srcId="{2AD1D7D5-85DA-4AAD-948D-1A9FFCEAD7FB}" destId="{FC18BD3E-4B12-40F9-A7AA-58F657ED8A2D}" srcOrd="9" destOrd="0" presId="urn:microsoft.com/office/officeart/2011/layout/CircleProcess"/>
    <dgm:cxn modelId="{9AF9B7D0-3D89-48E4-8F68-36A51FE120F0}" type="presParOf" srcId="{FC18BD3E-4B12-40F9-A7AA-58F657ED8A2D}" destId="{DA2AE6B9-9491-44FD-B2D8-2D39E500BF34}" srcOrd="0" destOrd="0" presId="urn:microsoft.com/office/officeart/2011/layout/CircleProcess"/>
    <dgm:cxn modelId="{5F31F8D5-E53F-481D-A2B8-5FF2F56B5875}" type="presParOf" srcId="{2AD1D7D5-85DA-4AAD-948D-1A9FFCEAD7FB}" destId="{19CA9CA2-2EC9-455F-AF10-9AB82D13E2FC}" srcOrd="10" destOrd="0" presId="urn:microsoft.com/office/officeart/2011/layout/CircleProcess"/>
    <dgm:cxn modelId="{8E825ABD-7D96-4ABF-B20A-A5429BBB87F4}" type="presParOf" srcId="{19CA9CA2-2EC9-455F-AF10-9AB82D13E2FC}" destId="{37BEAF5F-AB91-42C3-8F27-11D4F7485B08}" srcOrd="0" destOrd="0" presId="urn:microsoft.com/office/officeart/2011/layout/CircleProcess"/>
    <dgm:cxn modelId="{406D8221-D72C-4575-A5C2-029104671D54}" type="presParOf" srcId="{2AD1D7D5-85DA-4AAD-948D-1A9FFCEAD7FB}" destId="{D5A8F57F-B023-4359-A7D4-970334DC3832}" srcOrd="11" destOrd="0" presId="urn:microsoft.com/office/officeart/2011/layout/CircleProcess"/>
    <dgm:cxn modelId="{1CDFF1B1-A21A-4927-9136-133081C2E338}" type="presParOf" srcId="{2AD1D7D5-85DA-4AAD-948D-1A9FFCEAD7FB}" destId="{17E04735-87C5-4AB5-B1A4-BE901DD94BF7}" srcOrd="12" destOrd="0" presId="urn:microsoft.com/office/officeart/2011/layout/CircleProcess"/>
    <dgm:cxn modelId="{9759CEC4-9326-4DD3-9446-8800451E93E7}" type="presParOf" srcId="{17E04735-87C5-4AB5-B1A4-BE901DD94BF7}" destId="{E4B47AA8-EE9A-4857-87F8-9447B64A0FC7}" srcOrd="0" destOrd="0" presId="urn:microsoft.com/office/officeart/2011/layout/CircleProcess"/>
    <dgm:cxn modelId="{73D46881-F8AD-4144-B923-73795524E714}" type="presParOf" srcId="{2AD1D7D5-85DA-4AAD-948D-1A9FFCEAD7FB}" destId="{5DF7FC20-F483-436F-971E-2438705DD5E2}" srcOrd="13" destOrd="0" presId="urn:microsoft.com/office/officeart/2011/layout/CircleProcess"/>
    <dgm:cxn modelId="{C4101F32-8F6D-4FE2-BC71-C80B637D669D}" type="presParOf" srcId="{5DF7FC20-F483-436F-971E-2438705DD5E2}" destId="{B884DD8C-C29A-4F8C-B71F-775D4F6F7553}" srcOrd="0" destOrd="0" presId="urn:microsoft.com/office/officeart/2011/layout/CircleProcess"/>
    <dgm:cxn modelId="{E8B62424-B111-42BE-ADD7-4C95687FA59A}" type="presParOf" srcId="{2AD1D7D5-85DA-4AAD-948D-1A9FFCEAD7FB}" destId="{799F295D-0CDA-4F2E-B8AC-22FE14E164C6}" srcOrd="14" destOrd="0" presId="urn:microsoft.com/office/officeart/2011/layout/CircleProcess"/>
    <dgm:cxn modelId="{27B6F486-C6E9-4171-992E-4311A45B0F26}" type="presParOf" srcId="{2AD1D7D5-85DA-4AAD-948D-1A9FFCEAD7FB}" destId="{F3E80DF5-6EDB-407C-8B0F-0EE1F378046E}" srcOrd="15" destOrd="0" presId="urn:microsoft.com/office/officeart/2011/layout/CircleProcess"/>
    <dgm:cxn modelId="{CCB4C4A3-8E24-427E-A3CA-28E63043973E}" type="presParOf" srcId="{F3E80DF5-6EDB-407C-8B0F-0EE1F378046E}" destId="{6E184F14-5D59-4140-8CFA-246D420B563B}" srcOrd="0" destOrd="0" presId="urn:microsoft.com/office/officeart/2011/layout/CircleProcess"/>
    <dgm:cxn modelId="{AEC90670-5D97-4910-9D8A-A3358B83A360}" type="presParOf" srcId="{2AD1D7D5-85DA-4AAD-948D-1A9FFCEAD7FB}" destId="{BDFD1506-4F23-4362-8301-1D4C39DD0613}" srcOrd="16" destOrd="0" presId="urn:microsoft.com/office/officeart/2011/layout/CircleProcess"/>
    <dgm:cxn modelId="{F2ED7C6D-25C3-45A6-A357-A97861C43BD1}" type="presParOf" srcId="{BDFD1506-4F23-4362-8301-1D4C39DD0613}" destId="{0295B598-2CD7-4A2E-B412-1A905F748472}" srcOrd="0" destOrd="0" presId="urn:microsoft.com/office/officeart/2011/layout/CircleProcess"/>
    <dgm:cxn modelId="{CB29A214-ED2B-439A-A34E-7F9B3EC02F1C}" type="presParOf" srcId="{2AD1D7D5-85DA-4AAD-948D-1A9FFCEAD7FB}" destId="{11D26422-64E1-4BA7-B75C-2E123EAF8A4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B5B56-E8B6-4799-B3A2-04364F3045BC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C4B8DBB-8618-4DF2-9E06-9CB80B5E7FE5}">
      <dgm:prSet phldrT="[Text]" custT="1"/>
      <dgm:spPr/>
      <dgm:t>
        <a:bodyPr/>
        <a:lstStyle/>
        <a:p>
          <a:r>
            <a:rPr lang="es-MX" sz="3200" b="1" dirty="0" smtClean="0"/>
            <a:t>PAEP</a:t>
          </a:r>
          <a:endParaRPr lang="es-MX" sz="3200" b="1" dirty="0"/>
        </a:p>
      </dgm:t>
    </dgm:pt>
    <dgm:pt modelId="{530C3A3B-D5A7-412D-9F51-B47010316C4A}" type="parTrans" cxnId="{B2C4BFDE-9A44-4F81-8ECF-9043AB73E7F3}">
      <dgm:prSet/>
      <dgm:spPr/>
      <dgm:t>
        <a:bodyPr/>
        <a:lstStyle/>
        <a:p>
          <a:endParaRPr lang="es-MX"/>
        </a:p>
      </dgm:t>
    </dgm:pt>
    <dgm:pt modelId="{E3F1FA46-4992-405C-BAA1-CF767D25F089}" type="sibTrans" cxnId="{B2C4BFDE-9A44-4F81-8ECF-9043AB73E7F3}">
      <dgm:prSet/>
      <dgm:spPr/>
      <dgm:t>
        <a:bodyPr/>
        <a:lstStyle/>
        <a:p>
          <a:endParaRPr lang="es-MX"/>
        </a:p>
      </dgm:t>
    </dgm:pt>
    <dgm:pt modelId="{5AA983FF-8132-49AA-843A-600FCF89D3F6}">
      <dgm:prSet phldrT="[Text]" custT="1"/>
      <dgm:spPr/>
      <dgm:t>
        <a:bodyPr/>
        <a:lstStyle/>
        <a:p>
          <a:r>
            <a:rPr lang="es-MX" sz="2400" b="0" dirty="0" smtClean="0">
              <a:solidFill>
                <a:schemeClr val="accent1">
                  <a:lumMod val="75000"/>
                </a:schemeClr>
              </a:solidFill>
            </a:rPr>
            <a:t>Razonamiento verbal</a:t>
          </a:r>
          <a:endParaRPr lang="es-MX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185699C2-E2C3-47FB-BBD2-42E6E455E09E}" type="parTrans" cxnId="{C9B0DA4C-2FCB-4552-B798-69ED912C71E1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MX"/>
        </a:p>
      </dgm:t>
    </dgm:pt>
    <dgm:pt modelId="{B13D28CE-5556-4489-B2F1-E36877447295}" type="sibTrans" cxnId="{C9B0DA4C-2FCB-4552-B798-69ED912C71E1}">
      <dgm:prSet/>
      <dgm:spPr/>
      <dgm:t>
        <a:bodyPr/>
        <a:lstStyle/>
        <a:p>
          <a:endParaRPr lang="es-MX"/>
        </a:p>
      </dgm:t>
    </dgm:pt>
    <dgm:pt modelId="{101C7DEE-1543-42AE-B56E-1A387D756DDB}">
      <dgm:prSet phldrT="[Text]" custT="1"/>
      <dgm:spPr/>
      <dgm:t>
        <a:bodyPr/>
        <a:lstStyle/>
        <a:p>
          <a:r>
            <a:rPr lang="es-MX" sz="2400" b="0" dirty="0" smtClean="0">
              <a:solidFill>
                <a:schemeClr val="accent1">
                  <a:lumMod val="75000"/>
                </a:schemeClr>
              </a:solidFill>
            </a:rPr>
            <a:t>Razonamiento cuantitativo</a:t>
          </a:r>
          <a:endParaRPr lang="es-MX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2202CBEF-8765-425D-87BA-3521262DC06D}" type="parTrans" cxnId="{2A99EFDF-0997-42E5-B4A9-681F39FD471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MX"/>
        </a:p>
      </dgm:t>
    </dgm:pt>
    <dgm:pt modelId="{72DB7D49-B717-4679-9668-54B5D39481C3}" type="sibTrans" cxnId="{2A99EFDF-0997-42E5-B4A9-681F39FD4718}">
      <dgm:prSet/>
      <dgm:spPr/>
      <dgm:t>
        <a:bodyPr/>
        <a:lstStyle/>
        <a:p>
          <a:endParaRPr lang="es-MX"/>
        </a:p>
      </dgm:t>
    </dgm:pt>
    <dgm:pt modelId="{FC59EF50-0620-4621-8468-F7ABFA880BED}">
      <dgm:prSet phldrT="[Text]" custT="1"/>
      <dgm:spPr/>
      <dgm:t>
        <a:bodyPr/>
        <a:lstStyle/>
        <a:p>
          <a:r>
            <a:rPr lang="es-MX" sz="2400" b="0" dirty="0" smtClean="0">
              <a:solidFill>
                <a:schemeClr val="accent1">
                  <a:lumMod val="75000"/>
                </a:schemeClr>
              </a:solidFill>
            </a:rPr>
            <a:t>Habilidad cognitiva</a:t>
          </a:r>
          <a:endParaRPr lang="es-MX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5C6B1020-FB98-42A9-90D1-08D61A6E1A3B}" type="parTrans" cxnId="{8CE469A7-DAE0-4644-B524-45AB806C8FA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MX"/>
        </a:p>
      </dgm:t>
    </dgm:pt>
    <dgm:pt modelId="{2DF1CDA0-5E8B-4C4A-848C-6E347BCEC906}" type="sibTrans" cxnId="{8CE469A7-DAE0-4644-B524-45AB806C8FAF}">
      <dgm:prSet/>
      <dgm:spPr/>
      <dgm:t>
        <a:bodyPr/>
        <a:lstStyle/>
        <a:p>
          <a:endParaRPr lang="es-MX"/>
        </a:p>
      </dgm:t>
    </dgm:pt>
    <dgm:pt modelId="{DF2EB4C0-5795-41D8-B9E1-9D546AA9566D}">
      <dgm:prSet phldrT="[Text]" custT="1"/>
      <dgm:spPr/>
      <dgm:t>
        <a:bodyPr/>
        <a:lstStyle/>
        <a:p>
          <a:r>
            <a:rPr lang="es-MX" sz="2400" b="0" dirty="0" smtClean="0">
              <a:solidFill>
                <a:schemeClr val="accent1">
                  <a:lumMod val="75000"/>
                </a:schemeClr>
              </a:solidFill>
            </a:rPr>
            <a:t>Técnicas de redacción</a:t>
          </a:r>
          <a:endParaRPr lang="es-MX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B4A1C345-DD03-4A7C-8278-C9F6C2362ABE}" type="parTrans" cxnId="{C6F7F9DE-EC7A-4EB3-8E61-A5F13A3067A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MX"/>
        </a:p>
      </dgm:t>
    </dgm:pt>
    <dgm:pt modelId="{D0B61C55-5A16-4462-B469-B8979092BE89}" type="sibTrans" cxnId="{C6F7F9DE-EC7A-4EB3-8E61-A5F13A3067AD}">
      <dgm:prSet/>
      <dgm:spPr/>
      <dgm:t>
        <a:bodyPr/>
        <a:lstStyle/>
        <a:p>
          <a:endParaRPr lang="es-MX"/>
        </a:p>
      </dgm:t>
    </dgm:pt>
    <dgm:pt modelId="{2B266969-5BBB-4A4A-9A20-DFF393AA9D06}">
      <dgm:prSet phldrT="[Text]" custT="1"/>
      <dgm:spPr/>
      <dgm:t>
        <a:bodyPr/>
        <a:lstStyle/>
        <a:p>
          <a:r>
            <a:rPr lang="es-MX" sz="2400" b="0" dirty="0" smtClean="0">
              <a:solidFill>
                <a:schemeClr val="accent1">
                  <a:lumMod val="75000"/>
                </a:schemeClr>
              </a:solidFill>
            </a:rPr>
            <a:t>Inglés</a:t>
          </a:r>
          <a:endParaRPr lang="es-MX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06809CB4-849A-449F-A34D-FD8BC628B89B}" type="parTrans" cxnId="{E96C2988-EF77-4E0B-9E6B-E4A10B6AD245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MX"/>
        </a:p>
      </dgm:t>
    </dgm:pt>
    <dgm:pt modelId="{A5484BEF-A962-4523-A899-9B8F40E79875}" type="sibTrans" cxnId="{E96C2988-EF77-4E0B-9E6B-E4A10B6AD245}">
      <dgm:prSet/>
      <dgm:spPr/>
      <dgm:t>
        <a:bodyPr/>
        <a:lstStyle/>
        <a:p>
          <a:endParaRPr lang="es-MX"/>
        </a:p>
      </dgm:t>
    </dgm:pt>
    <dgm:pt modelId="{84012A04-E15C-4F88-89CE-334475DBFC82}">
      <dgm:prSet phldrT="[Text]" custT="1"/>
      <dgm:spPr/>
      <dgm:t>
        <a:bodyPr/>
        <a:lstStyle/>
        <a:p>
          <a:r>
            <a:rPr lang="es-MX" sz="2400" b="0" dirty="0" smtClean="0">
              <a:solidFill>
                <a:schemeClr val="accent1">
                  <a:lumMod val="75000"/>
                </a:schemeClr>
              </a:solidFill>
            </a:rPr>
            <a:t>Preguntas de áreas combinadas</a:t>
          </a:r>
          <a:endParaRPr lang="es-MX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F9ABEAE1-F92A-46C7-9F28-EF53828EA04F}" type="parTrans" cxnId="{36790F88-693C-4BE2-AA1C-0E9ED7633AB1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MX"/>
        </a:p>
      </dgm:t>
    </dgm:pt>
    <dgm:pt modelId="{CA9F9673-11E0-49C5-9C36-C3348CAC4579}" type="sibTrans" cxnId="{36790F88-693C-4BE2-AA1C-0E9ED7633AB1}">
      <dgm:prSet/>
      <dgm:spPr/>
      <dgm:t>
        <a:bodyPr/>
        <a:lstStyle/>
        <a:p>
          <a:endParaRPr lang="es-MX"/>
        </a:p>
      </dgm:t>
    </dgm:pt>
    <dgm:pt modelId="{416026B6-34C8-4925-A2ED-C57E6BE4EB32}">
      <dgm:prSet phldrT="[Text]" custT="1"/>
      <dgm:spPr/>
      <dgm:t>
        <a:bodyPr/>
        <a:lstStyle/>
        <a:p>
          <a:r>
            <a:rPr lang="es-MX" sz="2400" b="0" dirty="0" smtClean="0">
              <a:solidFill>
                <a:schemeClr val="accent1">
                  <a:lumMod val="75000"/>
                </a:schemeClr>
              </a:solidFill>
            </a:rPr>
            <a:t>Elaboración de composición</a:t>
          </a:r>
          <a:endParaRPr lang="es-MX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570617C7-290B-41DF-BCD6-DAB5D834BD0F}" type="parTrans" cxnId="{2E1F476C-B01A-46BA-B363-CD895CB6D8F1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MX">
            <a:solidFill>
              <a:srgbClr val="001D66"/>
            </a:solidFill>
          </a:endParaRPr>
        </a:p>
      </dgm:t>
    </dgm:pt>
    <dgm:pt modelId="{63957D2C-24CB-4B6E-9E16-771925A34152}" type="sibTrans" cxnId="{2E1F476C-B01A-46BA-B363-CD895CB6D8F1}">
      <dgm:prSet/>
      <dgm:spPr/>
      <dgm:t>
        <a:bodyPr/>
        <a:lstStyle/>
        <a:p>
          <a:endParaRPr lang="es-MX"/>
        </a:p>
      </dgm:t>
    </dgm:pt>
    <dgm:pt modelId="{22DB8D02-0D24-4528-8D57-4C6BFB337810}" type="pres">
      <dgm:prSet presAssocID="{62CB5B56-E8B6-4799-B3A2-04364F3045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B3B2160-B4CC-46AE-83A2-E611F95D41FB}" type="pres">
      <dgm:prSet presAssocID="{1C4B8DBB-8618-4DF2-9E06-9CB80B5E7FE5}" presName="root" presStyleCnt="0"/>
      <dgm:spPr/>
    </dgm:pt>
    <dgm:pt modelId="{FDF9A244-98BE-4F83-808D-561463D6D557}" type="pres">
      <dgm:prSet presAssocID="{1C4B8DBB-8618-4DF2-9E06-9CB80B5E7FE5}" presName="rootComposite" presStyleCnt="0"/>
      <dgm:spPr/>
    </dgm:pt>
    <dgm:pt modelId="{90819229-A3F5-4242-8212-4EABDD2AE3D4}" type="pres">
      <dgm:prSet presAssocID="{1C4B8DBB-8618-4DF2-9E06-9CB80B5E7FE5}" presName="rootText" presStyleLbl="node1" presStyleIdx="0" presStyleCnt="1" custScaleX="150701" custLinFactX="-10959" custLinFactNeighborX="-100000"/>
      <dgm:spPr/>
      <dgm:t>
        <a:bodyPr/>
        <a:lstStyle/>
        <a:p>
          <a:endParaRPr lang="es-MX"/>
        </a:p>
      </dgm:t>
    </dgm:pt>
    <dgm:pt modelId="{4A2B0D8A-6A72-4423-8C88-1E10D15852DE}" type="pres">
      <dgm:prSet presAssocID="{1C4B8DBB-8618-4DF2-9E06-9CB80B5E7FE5}" presName="rootConnector" presStyleLbl="node1" presStyleIdx="0" presStyleCnt="1"/>
      <dgm:spPr/>
      <dgm:t>
        <a:bodyPr/>
        <a:lstStyle/>
        <a:p>
          <a:endParaRPr lang="es-MX"/>
        </a:p>
      </dgm:t>
    </dgm:pt>
    <dgm:pt modelId="{58C4F33D-22B7-4BB3-904B-0E39FB8CD90F}" type="pres">
      <dgm:prSet presAssocID="{1C4B8DBB-8618-4DF2-9E06-9CB80B5E7FE5}" presName="childShape" presStyleCnt="0"/>
      <dgm:spPr/>
    </dgm:pt>
    <dgm:pt modelId="{5458530A-3E49-4D01-A223-ACE18F8CEE7F}" type="pres">
      <dgm:prSet presAssocID="{185699C2-E2C3-47FB-BBD2-42E6E455E09E}" presName="Name13" presStyleLbl="parChTrans1D2" presStyleIdx="0" presStyleCnt="7"/>
      <dgm:spPr/>
      <dgm:t>
        <a:bodyPr/>
        <a:lstStyle/>
        <a:p>
          <a:endParaRPr lang="es-MX"/>
        </a:p>
      </dgm:t>
    </dgm:pt>
    <dgm:pt modelId="{93F55A27-0405-4B07-86D6-9CB95F97AAEB}" type="pres">
      <dgm:prSet presAssocID="{5AA983FF-8132-49AA-843A-600FCF89D3F6}" presName="childText" presStyleLbl="bgAcc1" presStyleIdx="0" presStyleCnt="7" custScaleX="496497" custLinFactNeighborX="96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DFEA1B-2EC4-46C8-ABC7-AD3E5AFE7211}" type="pres">
      <dgm:prSet presAssocID="{2202CBEF-8765-425D-87BA-3521262DC06D}" presName="Name13" presStyleLbl="parChTrans1D2" presStyleIdx="1" presStyleCnt="7"/>
      <dgm:spPr/>
      <dgm:t>
        <a:bodyPr/>
        <a:lstStyle/>
        <a:p>
          <a:endParaRPr lang="es-MX"/>
        </a:p>
      </dgm:t>
    </dgm:pt>
    <dgm:pt modelId="{D6E1DEB6-AEF8-4014-A7A9-D139E8F121E0}" type="pres">
      <dgm:prSet presAssocID="{101C7DEE-1543-42AE-B56E-1A387D756DDB}" presName="childText" presStyleLbl="bgAcc1" presStyleIdx="1" presStyleCnt="7" custScaleX="496498" custLinFactNeighborX="96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534207-6B7E-4787-B9A4-A736AC35EFCB}" type="pres">
      <dgm:prSet presAssocID="{5C6B1020-FB98-42A9-90D1-08D61A6E1A3B}" presName="Name13" presStyleLbl="parChTrans1D2" presStyleIdx="2" presStyleCnt="7"/>
      <dgm:spPr/>
      <dgm:t>
        <a:bodyPr/>
        <a:lstStyle/>
        <a:p>
          <a:endParaRPr lang="es-MX"/>
        </a:p>
      </dgm:t>
    </dgm:pt>
    <dgm:pt modelId="{B9D1C109-2F0D-4FE2-98D3-396DFA6C40BB}" type="pres">
      <dgm:prSet presAssocID="{FC59EF50-0620-4621-8468-F7ABFA880BED}" presName="childText" presStyleLbl="bgAcc1" presStyleIdx="2" presStyleCnt="7" custScaleX="496498" custLinFactNeighborX="96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FDC5E9-1B9F-4024-9566-B79572D1B3C2}" type="pres">
      <dgm:prSet presAssocID="{B4A1C345-DD03-4A7C-8278-C9F6C2362ABE}" presName="Name13" presStyleLbl="parChTrans1D2" presStyleIdx="3" presStyleCnt="7"/>
      <dgm:spPr/>
      <dgm:t>
        <a:bodyPr/>
        <a:lstStyle/>
        <a:p>
          <a:endParaRPr lang="es-MX"/>
        </a:p>
      </dgm:t>
    </dgm:pt>
    <dgm:pt modelId="{BBE79F90-C24B-433E-A68C-2FAA415C1775}" type="pres">
      <dgm:prSet presAssocID="{DF2EB4C0-5795-41D8-B9E1-9D546AA9566D}" presName="childText" presStyleLbl="bgAcc1" presStyleIdx="3" presStyleCnt="7" custScaleX="496497" custLinFactNeighborX="96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5130F7-4444-4948-BDC9-42490A425946}" type="pres">
      <dgm:prSet presAssocID="{06809CB4-849A-449F-A34D-FD8BC628B89B}" presName="Name13" presStyleLbl="parChTrans1D2" presStyleIdx="4" presStyleCnt="7"/>
      <dgm:spPr/>
      <dgm:t>
        <a:bodyPr/>
        <a:lstStyle/>
        <a:p>
          <a:endParaRPr lang="es-MX"/>
        </a:p>
      </dgm:t>
    </dgm:pt>
    <dgm:pt modelId="{231541A7-5AEA-4A60-AF94-49CC65756D9F}" type="pres">
      <dgm:prSet presAssocID="{2B266969-5BBB-4A4A-9A20-DFF393AA9D06}" presName="childText" presStyleLbl="bgAcc1" presStyleIdx="4" presStyleCnt="7" custScaleX="496497" custLinFactNeighborX="96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2F032C-7CFB-499A-8A0D-77703E0A37CB}" type="pres">
      <dgm:prSet presAssocID="{F9ABEAE1-F92A-46C7-9F28-EF53828EA04F}" presName="Name13" presStyleLbl="parChTrans1D2" presStyleIdx="5" presStyleCnt="7"/>
      <dgm:spPr/>
      <dgm:t>
        <a:bodyPr/>
        <a:lstStyle/>
        <a:p>
          <a:endParaRPr lang="es-MX"/>
        </a:p>
      </dgm:t>
    </dgm:pt>
    <dgm:pt modelId="{4B0FE8DC-FAB7-4B60-8351-F4191B69CF94}" type="pres">
      <dgm:prSet presAssocID="{84012A04-E15C-4F88-89CE-334475DBFC82}" presName="childText" presStyleLbl="bgAcc1" presStyleIdx="5" presStyleCnt="7" custScaleX="496498" custLinFactNeighborX="96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B86606-2D00-425A-BE58-6BFCA9DBBFAA}" type="pres">
      <dgm:prSet presAssocID="{570617C7-290B-41DF-BCD6-DAB5D834BD0F}" presName="Name13" presStyleLbl="parChTrans1D2" presStyleIdx="6" presStyleCnt="7"/>
      <dgm:spPr/>
      <dgm:t>
        <a:bodyPr/>
        <a:lstStyle/>
        <a:p>
          <a:endParaRPr lang="es-MX"/>
        </a:p>
      </dgm:t>
    </dgm:pt>
    <dgm:pt modelId="{28AB8BF1-1114-438C-B420-C40AC9CD2922}" type="pres">
      <dgm:prSet presAssocID="{416026B6-34C8-4925-A2ED-C57E6BE4EB32}" presName="childText" presStyleLbl="bgAcc1" presStyleIdx="6" presStyleCnt="7" custScaleX="496497" custLinFactNeighborX="96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174F44C-100E-44CC-86E8-BBBA4B396B9E}" type="presOf" srcId="{185699C2-E2C3-47FB-BBD2-42E6E455E09E}" destId="{5458530A-3E49-4D01-A223-ACE18F8CEE7F}" srcOrd="0" destOrd="0" presId="urn:microsoft.com/office/officeart/2005/8/layout/hierarchy3"/>
    <dgm:cxn modelId="{8CE469A7-DAE0-4644-B524-45AB806C8FAF}" srcId="{1C4B8DBB-8618-4DF2-9E06-9CB80B5E7FE5}" destId="{FC59EF50-0620-4621-8468-F7ABFA880BED}" srcOrd="2" destOrd="0" parTransId="{5C6B1020-FB98-42A9-90D1-08D61A6E1A3B}" sibTransId="{2DF1CDA0-5E8B-4C4A-848C-6E347BCEC906}"/>
    <dgm:cxn modelId="{82B5250B-E9EC-4D65-8DEE-4C81B6FDD2D0}" type="presOf" srcId="{570617C7-290B-41DF-BCD6-DAB5D834BD0F}" destId="{9BB86606-2D00-425A-BE58-6BFCA9DBBFAA}" srcOrd="0" destOrd="0" presId="urn:microsoft.com/office/officeart/2005/8/layout/hierarchy3"/>
    <dgm:cxn modelId="{18614F63-4B83-4906-AD2E-8748EA9DD1E0}" type="presOf" srcId="{416026B6-34C8-4925-A2ED-C57E6BE4EB32}" destId="{28AB8BF1-1114-438C-B420-C40AC9CD2922}" srcOrd="0" destOrd="0" presId="urn:microsoft.com/office/officeart/2005/8/layout/hierarchy3"/>
    <dgm:cxn modelId="{A30E3E06-7266-4AB7-AF53-BDD971294320}" type="presOf" srcId="{5C6B1020-FB98-42A9-90D1-08D61A6E1A3B}" destId="{C9534207-6B7E-4787-B9A4-A736AC35EFCB}" srcOrd="0" destOrd="0" presId="urn:microsoft.com/office/officeart/2005/8/layout/hierarchy3"/>
    <dgm:cxn modelId="{B19944B3-8CBD-4EC9-99A9-CF0B5485811C}" type="presOf" srcId="{101C7DEE-1543-42AE-B56E-1A387D756DDB}" destId="{D6E1DEB6-AEF8-4014-A7A9-D139E8F121E0}" srcOrd="0" destOrd="0" presId="urn:microsoft.com/office/officeart/2005/8/layout/hierarchy3"/>
    <dgm:cxn modelId="{2A2046E9-86AE-4EBD-93D2-1303E91EF518}" type="presOf" srcId="{2202CBEF-8765-425D-87BA-3521262DC06D}" destId="{1EDFEA1B-2EC4-46C8-ABC7-AD3E5AFE7211}" srcOrd="0" destOrd="0" presId="urn:microsoft.com/office/officeart/2005/8/layout/hierarchy3"/>
    <dgm:cxn modelId="{06D70722-E5B3-4EDA-9BF4-53E53403CD4F}" type="presOf" srcId="{1C4B8DBB-8618-4DF2-9E06-9CB80B5E7FE5}" destId="{4A2B0D8A-6A72-4423-8C88-1E10D15852DE}" srcOrd="1" destOrd="0" presId="urn:microsoft.com/office/officeart/2005/8/layout/hierarchy3"/>
    <dgm:cxn modelId="{B2C4BFDE-9A44-4F81-8ECF-9043AB73E7F3}" srcId="{62CB5B56-E8B6-4799-B3A2-04364F3045BC}" destId="{1C4B8DBB-8618-4DF2-9E06-9CB80B5E7FE5}" srcOrd="0" destOrd="0" parTransId="{530C3A3B-D5A7-412D-9F51-B47010316C4A}" sibTransId="{E3F1FA46-4992-405C-BAA1-CF767D25F089}"/>
    <dgm:cxn modelId="{2A99EFDF-0997-42E5-B4A9-681F39FD4718}" srcId="{1C4B8DBB-8618-4DF2-9E06-9CB80B5E7FE5}" destId="{101C7DEE-1543-42AE-B56E-1A387D756DDB}" srcOrd="1" destOrd="0" parTransId="{2202CBEF-8765-425D-87BA-3521262DC06D}" sibTransId="{72DB7D49-B717-4679-9668-54B5D39481C3}"/>
    <dgm:cxn modelId="{6D8CE410-E364-45E2-B18D-10B560192F46}" type="presOf" srcId="{2B266969-5BBB-4A4A-9A20-DFF393AA9D06}" destId="{231541A7-5AEA-4A60-AF94-49CC65756D9F}" srcOrd="0" destOrd="0" presId="urn:microsoft.com/office/officeart/2005/8/layout/hierarchy3"/>
    <dgm:cxn modelId="{6064771A-7EC7-4F63-A754-042C10D1327C}" type="presOf" srcId="{1C4B8DBB-8618-4DF2-9E06-9CB80B5E7FE5}" destId="{90819229-A3F5-4242-8212-4EABDD2AE3D4}" srcOrd="0" destOrd="0" presId="urn:microsoft.com/office/officeart/2005/8/layout/hierarchy3"/>
    <dgm:cxn modelId="{2E1F476C-B01A-46BA-B363-CD895CB6D8F1}" srcId="{1C4B8DBB-8618-4DF2-9E06-9CB80B5E7FE5}" destId="{416026B6-34C8-4925-A2ED-C57E6BE4EB32}" srcOrd="6" destOrd="0" parTransId="{570617C7-290B-41DF-BCD6-DAB5D834BD0F}" sibTransId="{63957D2C-24CB-4B6E-9E16-771925A34152}"/>
    <dgm:cxn modelId="{D294F45F-8FFC-4DF9-BB1B-D470B6372663}" type="presOf" srcId="{F9ABEAE1-F92A-46C7-9F28-EF53828EA04F}" destId="{5B2F032C-7CFB-499A-8A0D-77703E0A37CB}" srcOrd="0" destOrd="0" presId="urn:microsoft.com/office/officeart/2005/8/layout/hierarchy3"/>
    <dgm:cxn modelId="{C9B0DA4C-2FCB-4552-B798-69ED912C71E1}" srcId="{1C4B8DBB-8618-4DF2-9E06-9CB80B5E7FE5}" destId="{5AA983FF-8132-49AA-843A-600FCF89D3F6}" srcOrd="0" destOrd="0" parTransId="{185699C2-E2C3-47FB-BBD2-42E6E455E09E}" sibTransId="{B13D28CE-5556-4489-B2F1-E36877447295}"/>
    <dgm:cxn modelId="{F2B7C77B-4611-4773-B485-7898B22C5F0B}" type="presOf" srcId="{62CB5B56-E8B6-4799-B3A2-04364F3045BC}" destId="{22DB8D02-0D24-4528-8D57-4C6BFB337810}" srcOrd="0" destOrd="0" presId="urn:microsoft.com/office/officeart/2005/8/layout/hierarchy3"/>
    <dgm:cxn modelId="{36790F88-693C-4BE2-AA1C-0E9ED7633AB1}" srcId="{1C4B8DBB-8618-4DF2-9E06-9CB80B5E7FE5}" destId="{84012A04-E15C-4F88-89CE-334475DBFC82}" srcOrd="5" destOrd="0" parTransId="{F9ABEAE1-F92A-46C7-9F28-EF53828EA04F}" sibTransId="{CA9F9673-11E0-49C5-9C36-C3348CAC4579}"/>
    <dgm:cxn modelId="{C6F7F9DE-EC7A-4EB3-8E61-A5F13A3067AD}" srcId="{1C4B8DBB-8618-4DF2-9E06-9CB80B5E7FE5}" destId="{DF2EB4C0-5795-41D8-B9E1-9D546AA9566D}" srcOrd="3" destOrd="0" parTransId="{B4A1C345-DD03-4A7C-8278-C9F6C2362ABE}" sibTransId="{D0B61C55-5A16-4462-B469-B8979092BE89}"/>
    <dgm:cxn modelId="{18FC2BF9-25D8-47AA-A8E7-FC236633F949}" type="presOf" srcId="{5AA983FF-8132-49AA-843A-600FCF89D3F6}" destId="{93F55A27-0405-4B07-86D6-9CB95F97AAEB}" srcOrd="0" destOrd="0" presId="urn:microsoft.com/office/officeart/2005/8/layout/hierarchy3"/>
    <dgm:cxn modelId="{F0E981F9-7A9E-4A4D-B158-6F713E3ABD48}" type="presOf" srcId="{84012A04-E15C-4F88-89CE-334475DBFC82}" destId="{4B0FE8DC-FAB7-4B60-8351-F4191B69CF94}" srcOrd="0" destOrd="0" presId="urn:microsoft.com/office/officeart/2005/8/layout/hierarchy3"/>
    <dgm:cxn modelId="{B57948F3-6FAA-47C0-AEA4-07DB4C7225EA}" type="presOf" srcId="{06809CB4-849A-449F-A34D-FD8BC628B89B}" destId="{C45130F7-4444-4948-BDC9-42490A425946}" srcOrd="0" destOrd="0" presId="urn:microsoft.com/office/officeart/2005/8/layout/hierarchy3"/>
    <dgm:cxn modelId="{455FFCC6-A7E0-4FD7-8636-5DD1315CA82D}" type="presOf" srcId="{DF2EB4C0-5795-41D8-B9E1-9D546AA9566D}" destId="{BBE79F90-C24B-433E-A68C-2FAA415C1775}" srcOrd="0" destOrd="0" presId="urn:microsoft.com/office/officeart/2005/8/layout/hierarchy3"/>
    <dgm:cxn modelId="{381332D2-41C5-4B88-93E2-C1A7F8C0E74C}" type="presOf" srcId="{FC59EF50-0620-4621-8468-F7ABFA880BED}" destId="{B9D1C109-2F0D-4FE2-98D3-396DFA6C40BB}" srcOrd="0" destOrd="0" presId="urn:microsoft.com/office/officeart/2005/8/layout/hierarchy3"/>
    <dgm:cxn modelId="{E96C2988-EF77-4E0B-9E6B-E4A10B6AD245}" srcId="{1C4B8DBB-8618-4DF2-9E06-9CB80B5E7FE5}" destId="{2B266969-5BBB-4A4A-9A20-DFF393AA9D06}" srcOrd="4" destOrd="0" parTransId="{06809CB4-849A-449F-A34D-FD8BC628B89B}" sibTransId="{A5484BEF-A962-4523-A899-9B8F40E79875}"/>
    <dgm:cxn modelId="{16031372-418A-4520-8FB2-6A99D0D201BB}" type="presOf" srcId="{B4A1C345-DD03-4A7C-8278-C9F6C2362ABE}" destId="{D3FDC5E9-1B9F-4024-9566-B79572D1B3C2}" srcOrd="0" destOrd="0" presId="urn:microsoft.com/office/officeart/2005/8/layout/hierarchy3"/>
    <dgm:cxn modelId="{E497A95E-97BA-4A37-BB75-78E80778BD86}" type="presParOf" srcId="{22DB8D02-0D24-4528-8D57-4C6BFB337810}" destId="{BB3B2160-B4CC-46AE-83A2-E611F95D41FB}" srcOrd="0" destOrd="0" presId="urn:microsoft.com/office/officeart/2005/8/layout/hierarchy3"/>
    <dgm:cxn modelId="{C79E8E80-7CB8-4B6D-87D0-6C83EE5A2D92}" type="presParOf" srcId="{BB3B2160-B4CC-46AE-83A2-E611F95D41FB}" destId="{FDF9A244-98BE-4F83-808D-561463D6D557}" srcOrd="0" destOrd="0" presId="urn:microsoft.com/office/officeart/2005/8/layout/hierarchy3"/>
    <dgm:cxn modelId="{A5611C01-41BF-438B-B396-A0C3F918E5A8}" type="presParOf" srcId="{FDF9A244-98BE-4F83-808D-561463D6D557}" destId="{90819229-A3F5-4242-8212-4EABDD2AE3D4}" srcOrd="0" destOrd="0" presId="urn:microsoft.com/office/officeart/2005/8/layout/hierarchy3"/>
    <dgm:cxn modelId="{CDE476C4-9FA2-4B53-8BB4-9C0D686C64EE}" type="presParOf" srcId="{FDF9A244-98BE-4F83-808D-561463D6D557}" destId="{4A2B0D8A-6A72-4423-8C88-1E10D15852DE}" srcOrd="1" destOrd="0" presId="urn:microsoft.com/office/officeart/2005/8/layout/hierarchy3"/>
    <dgm:cxn modelId="{A24BB490-56F2-40F7-A23E-DFF5CA340F04}" type="presParOf" srcId="{BB3B2160-B4CC-46AE-83A2-E611F95D41FB}" destId="{58C4F33D-22B7-4BB3-904B-0E39FB8CD90F}" srcOrd="1" destOrd="0" presId="urn:microsoft.com/office/officeart/2005/8/layout/hierarchy3"/>
    <dgm:cxn modelId="{6D6F34AE-E59B-4918-8872-9EF1B4963038}" type="presParOf" srcId="{58C4F33D-22B7-4BB3-904B-0E39FB8CD90F}" destId="{5458530A-3E49-4D01-A223-ACE18F8CEE7F}" srcOrd="0" destOrd="0" presId="urn:microsoft.com/office/officeart/2005/8/layout/hierarchy3"/>
    <dgm:cxn modelId="{FD3EDCA1-CB94-4EC0-B6A5-95284EECB555}" type="presParOf" srcId="{58C4F33D-22B7-4BB3-904B-0E39FB8CD90F}" destId="{93F55A27-0405-4B07-86D6-9CB95F97AAEB}" srcOrd="1" destOrd="0" presId="urn:microsoft.com/office/officeart/2005/8/layout/hierarchy3"/>
    <dgm:cxn modelId="{D066AA6A-58F3-49B3-8835-1A3BA8B5C83C}" type="presParOf" srcId="{58C4F33D-22B7-4BB3-904B-0E39FB8CD90F}" destId="{1EDFEA1B-2EC4-46C8-ABC7-AD3E5AFE7211}" srcOrd="2" destOrd="0" presId="urn:microsoft.com/office/officeart/2005/8/layout/hierarchy3"/>
    <dgm:cxn modelId="{B611CA40-E217-405D-9B65-0F54661614A7}" type="presParOf" srcId="{58C4F33D-22B7-4BB3-904B-0E39FB8CD90F}" destId="{D6E1DEB6-AEF8-4014-A7A9-D139E8F121E0}" srcOrd="3" destOrd="0" presId="urn:microsoft.com/office/officeart/2005/8/layout/hierarchy3"/>
    <dgm:cxn modelId="{5E45EE4F-32CD-4424-954E-E11381611D4A}" type="presParOf" srcId="{58C4F33D-22B7-4BB3-904B-0E39FB8CD90F}" destId="{C9534207-6B7E-4787-B9A4-A736AC35EFCB}" srcOrd="4" destOrd="0" presId="urn:microsoft.com/office/officeart/2005/8/layout/hierarchy3"/>
    <dgm:cxn modelId="{088B4268-A191-4A6C-97E1-4DE62F6AC3E0}" type="presParOf" srcId="{58C4F33D-22B7-4BB3-904B-0E39FB8CD90F}" destId="{B9D1C109-2F0D-4FE2-98D3-396DFA6C40BB}" srcOrd="5" destOrd="0" presId="urn:microsoft.com/office/officeart/2005/8/layout/hierarchy3"/>
    <dgm:cxn modelId="{25FF8762-ADF2-44A2-8B6A-A2E977F432D8}" type="presParOf" srcId="{58C4F33D-22B7-4BB3-904B-0E39FB8CD90F}" destId="{D3FDC5E9-1B9F-4024-9566-B79572D1B3C2}" srcOrd="6" destOrd="0" presId="urn:microsoft.com/office/officeart/2005/8/layout/hierarchy3"/>
    <dgm:cxn modelId="{DD87EC6B-C0AF-46FE-9CB1-C4334724C8B7}" type="presParOf" srcId="{58C4F33D-22B7-4BB3-904B-0E39FB8CD90F}" destId="{BBE79F90-C24B-433E-A68C-2FAA415C1775}" srcOrd="7" destOrd="0" presId="urn:microsoft.com/office/officeart/2005/8/layout/hierarchy3"/>
    <dgm:cxn modelId="{F9B3C722-5056-4E0B-B08C-B72908113310}" type="presParOf" srcId="{58C4F33D-22B7-4BB3-904B-0E39FB8CD90F}" destId="{C45130F7-4444-4948-BDC9-42490A425946}" srcOrd="8" destOrd="0" presId="urn:microsoft.com/office/officeart/2005/8/layout/hierarchy3"/>
    <dgm:cxn modelId="{A2C3BE5A-71BA-497E-9216-9405717B2CF6}" type="presParOf" srcId="{58C4F33D-22B7-4BB3-904B-0E39FB8CD90F}" destId="{231541A7-5AEA-4A60-AF94-49CC65756D9F}" srcOrd="9" destOrd="0" presId="urn:microsoft.com/office/officeart/2005/8/layout/hierarchy3"/>
    <dgm:cxn modelId="{86C27DC6-BD9A-4655-B357-43496DB1D92C}" type="presParOf" srcId="{58C4F33D-22B7-4BB3-904B-0E39FB8CD90F}" destId="{5B2F032C-7CFB-499A-8A0D-77703E0A37CB}" srcOrd="10" destOrd="0" presId="urn:microsoft.com/office/officeart/2005/8/layout/hierarchy3"/>
    <dgm:cxn modelId="{944D807D-642B-4FE9-96A0-BD721AF46969}" type="presParOf" srcId="{58C4F33D-22B7-4BB3-904B-0E39FB8CD90F}" destId="{4B0FE8DC-FAB7-4B60-8351-F4191B69CF94}" srcOrd="11" destOrd="0" presId="urn:microsoft.com/office/officeart/2005/8/layout/hierarchy3"/>
    <dgm:cxn modelId="{2667592D-B120-4C03-9A47-B3A879E8B90A}" type="presParOf" srcId="{58C4F33D-22B7-4BB3-904B-0E39FB8CD90F}" destId="{9BB86606-2D00-425A-BE58-6BFCA9DBBFAA}" srcOrd="12" destOrd="0" presId="urn:microsoft.com/office/officeart/2005/8/layout/hierarchy3"/>
    <dgm:cxn modelId="{2E4095D2-0100-4690-AB5D-FDC2DDE1C032}" type="presParOf" srcId="{58C4F33D-22B7-4BB3-904B-0E39FB8CD90F}" destId="{28AB8BF1-1114-438C-B420-C40AC9CD2922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8A148-D141-41A1-B23F-4372E1FFE529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DB1B1-08B9-4F5C-B791-22BCFA24CB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33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ED9889-510A-413F-8B2A-65676F7D3CED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1D9C84-CC33-4EE9-AD44-DB1C87BC4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0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9C84-CC33-4EE9-AD44-DB1C87BC4B5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03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9C84-CC33-4EE9-AD44-DB1C87BC4B5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58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9C84-CC33-4EE9-AD44-DB1C87BC4B56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84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9C84-CC33-4EE9-AD44-DB1C87BC4B5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20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9C84-CC33-4EE9-AD44-DB1C87BC4B56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17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9C84-CC33-4EE9-AD44-DB1C87BC4B56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767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873" indent="-285721"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2883" indent="-228577"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036" indent="-228577"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189" indent="-228577"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343" indent="-228577" algn="ctr" defTabSz="93176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496" indent="-228577" algn="ctr" defTabSz="93176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8649" indent="-228577" algn="ctr" defTabSz="93176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5802" indent="-228577" algn="ctr" defTabSz="93176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ES" sz="1200" b="0"/>
              <a:t>Vicerrectoría Académica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873" indent="-285721"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2883" indent="-228577"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036" indent="-228577"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189" indent="-228577" algn="ctr" defTabSz="931768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343" indent="-228577" algn="ctr" defTabSz="93176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496" indent="-228577" algn="ctr" defTabSz="93176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8649" indent="-228577" algn="ctr" defTabSz="93176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5802" indent="-228577" algn="ctr" defTabSz="93176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F88EB15-B584-42A9-BBB5-3A33F345D601}" type="slidenum">
              <a:rPr lang="es-ES" sz="1200" b="0"/>
              <a:pPr algn="r" eaLnBrk="1" hangingPunct="1">
                <a:defRPr/>
              </a:pPr>
              <a:t>27</a:t>
            </a:fld>
            <a:endParaRPr lang="es-ES" sz="1200" b="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197600" cy="3486150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80" y="4415790"/>
            <a:ext cx="5605044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1987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06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3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7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20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199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78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10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13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85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62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186559" y="-141890"/>
            <a:ext cx="12565117" cy="6999890"/>
          </a:xfrm>
          <a:custGeom>
            <a:avLst/>
            <a:gdLst>
              <a:gd name="connsiteX0" fmla="*/ 2438400 w 9260114"/>
              <a:gd name="connsiteY0" fmla="*/ 0 h 6952343"/>
              <a:gd name="connsiteX1" fmla="*/ 14514 w 9260114"/>
              <a:gd name="connsiteY1" fmla="*/ 4833257 h 6952343"/>
              <a:gd name="connsiteX2" fmla="*/ 0 w 9260114"/>
              <a:gd name="connsiteY2" fmla="*/ 6952343 h 6952343"/>
              <a:gd name="connsiteX3" fmla="*/ 9260114 w 9260114"/>
              <a:gd name="connsiteY3" fmla="*/ 6923314 h 6952343"/>
              <a:gd name="connsiteX4" fmla="*/ 9231086 w 9260114"/>
              <a:gd name="connsiteY4" fmla="*/ 0 h 6952343"/>
              <a:gd name="connsiteX5" fmla="*/ 2438400 w 9260114"/>
              <a:gd name="connsiteY5" fmla="*/ 0 h 6952343"/>
              <a:gd name="connsiteX0" fmla="*/ 1591207 w 9260114"/>
              <a:gd name="connsiteY0" fmla="*/ 58057 h 6952343"/>
              <a:gd name="connsiteX1" fmla="*/ 14514 w 9260114"/>
              <a:gd name="connsiteY1" fmla="*/ 4833257 h 6952343"/>
              <a:gd name="connsiteX2" fmla="*/ 0 w 9260114"/>
              <a:gd name="connsiteY2" fmla="*/ 6952343 h 6952343"/>
              <a:gd name="connsiteX3" fmla="*/ 9260114 w 9260114"/>
              <a:gd name="connsiteY3" fmla="*/ 6923314 h 6952343"/>
              <a:gd name="connsiteX4" fmla="*/ 9231086 w 9260114"/>
              <a:gd name="connsiteY4" fmla="*/ 0 h 6952343"/>
              <a:gd name="connsiteX5" fmla="*/ 1591207 w 9260114"/>
              <a:gd name="connsiteY5" fmla="*/ 58057 h 6952343"/>
              <a:gd name="connsiteX0" fmla="*/ 1591207 w 9260114"/>
              <a:gd name="connsiteY0" fmla="*/ 58057 h 6952343"/>
              <a:gd name="connsiteX1" fmla="*/ 43543 w 9260114"/>
              <a:gd name="connsiteY1" fmla="*/ 3487057 h 6952343"/>
              <a:gd name="connsiteX2" fmla="*/ 0 w 9260114"/>
              <a:gd name="connsiteY2" fmla="*/ 6952343 h 6952343"/>
              <a:gd name="connsiteX3" fmla="*/ 9260114 w 9260114"/>
              <a:gd name="connsiteY3" fmla="*/ 6923314 h 6952343"/>
              <a:gd name="connsiteX4" fmla="*/ 9231086 w 9260114"/>
              <a:gd name="connsiteY4" fmla="*/ 0 h 6952343"/>
              <a:gd name="connsiteX5" fmla="*/ 1591207 w 9260114"/>
              <a:gd name="connsiteY5" fmla="*/ 58057 h 695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0114" h="6952343">
                <a:moveTo>
                  <a:pt x="1591207" y="58057"/>
                </a:moveTo>
                <a:lnTo>
                  <a:pt x="43543" y="3487057"/>
                </a:lnTo>
                <a:lnTo>
                  <a:pt x="0" y="6952343"/>
                </a:lnTo>
                <a:lnTo>
                  <a:pt x="9260114" y="6923314"/>
                </a:lnTo>
                <a:lnTo>
                  <a:pt x="9231086" y="0"/>
                </a:lnTo>
                <a:lnTo>
                  <a:pt x="1591207" y="58057"/>
                </a:lnTo>
                <a:close/>
              </a:path>
            </a:pathLst>
          </a:custGeom>
          <a:solidFill>
            <a:srgbClr val="2F5597">
              <a:alpha val="85098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1850" y="3657600"/>
            <a:ext cx="10515600" cy="904875"/>
          </a:xfrm>
        </p:spPr>
        <p:txBody>
          <a:bodyPr anchor="t">
            <a:normAutofit/>
          </a:bodyPr>
          <a:lstStyle>
            <a:lvl1pPr>
              <a:defRPr lang="es-MX" sz="5400" kern="1200" dirty="0">
                <a:solidFill>
                  <a:schemeClr val="bg1"/>
                </a:solidFill>
                <a:latin typeface="+mn-lt"/>
                <a:ea typeface="BookendsWithAccents" pitchFamily="2" charset="0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7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 bwMode="auto">
          <a:xfrm>
            <a:off x="3167446" y="3063991"/>
            <a:ext cx="452438" cy="1016000"/>
          </a:xfrm>
          <a:custGeom>
            <a:avLst/>
            <a:gdLst>
              <a:gd name="connsiteX0" fmla="*/ 0 w 119976"/>
              <a:gd name="connsiteY0" fmla="*/ 0 h 240881"/>
              <a:gd name="connsiteX1" fmla="*/ 119977 w 119976"/>
              <a:gd name="connsiteY1" fmla="*/ 120434 h 240881"/>
              <a:gd name="connsiteX2" fmla="*/ 0 w 119976"/>
              <a:gd name="connsiteY2" fmla="*/ 240881 h 240881"/>
              <a:gd name="connsiteX3" fmla="*/ 0 w 119976"/>
              <a:gd name="connsiteY3" fmla="*/ 0 h 2408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9976" h="240881">
                <a:moveTo>
                  <a:pt x="0" y="0"/>
                </a:moveTo>
                <a:cubicBezTo>
                  <a:pt x="66256" y="0"/>
                  <a:pt x="119977" y="54190"/>
                  <a:pt x="119977" y="120434"/>
                </a:cubicBezTo>
                <a:cubicBezTo>
                  <a:pt x="119977" y="186690"/>
                  <a:pt x="66256" y="240881"/>
                  <a:pt x="0" y="240881"/>
                </a:cubicBezTo>
                <a:lnTo>
                  <a:pt x="0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884" y="3108856"/>
            <a:ext cx="7286655" cy="904875"/>
          </a:xfrm>
        </p:spPr>
        <p:txBody>
          <a:bodyPr anchor="ctr">
            <a:normAutofit/>
          </a:bodyPr>
          <a:lstStyle>
            <a:lvl1pPr>
              <a:defRPr lang="es-MX" sz="4800" b="1" kern="1200" dirty="0">
                <a:solidFill>
                  <a:srgbClr val="2A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099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350" y="6128456"/>
            <a:ext cx="1310567" cy="6164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9633870" y="6095171"/>
            <a:ext cx="0" cy="649711"/>
          </a:xfrm>
          <a:prstGeom prst="line">
            <a:avLst/>
          </a:prstGeom>
          <a:ln w="19050">
            <a:solidFill>
              <a:srgbClr val="2D4B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8" y="6145901"/>
            <a:ext cx="2010723" cy="5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6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2A467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oletin.conacyt.mx/vacantes/index.php/registro/detalle/236" TargetMode="External"/><Relationship Id="rId3" Type="http://schemas.openxmlformats.org/officeDocument/2006/relationships/hyperlink" Target="http://boletin.conacyt.mx/vacantes/index.php/registro/vacante/185" TargetMode="External"/><Relationship Id="rId7" Type="http://schemas.openxmlformats.org/officeDocument/2006/relationships/hyperlink" Target="mailto:rafael.batres@itesm.mx" TargetMode="External"/><Relationship Id="rId2" Type="http://schemas.openxmlformats.org/officeDocument/2006/relationships/hyperlink" Target="mailto:sergio.ruiz.loza@itesm.m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letin.conacyt.mx/vacantes/index.php/registro/detalle/244" TargetMode="External"/><Relationship Id="rId5" Type="http://schemas.openxmlformats.org/officeDocument/2006/relationships/hyperlink" Target="http://boletin.conacyt.mx/vacantes/index.php/registro/detalle/243" TargetMode="External"/><Relationship Id="rId4" Type="http://schemas.openxmlformats.org/officeDocument/2006/relationships/hyperlink" Target="mailto:osvaldo.micheloud@itesm.mx" TargetMode="External"/><Relationship Id="rId9" Type="http://schemas.openxmlformats.org/officeDocument/2006/relationships/hyperlink" Target="http://boletin.conacyt.mx/vacantes/index.php/registro/detalle/23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oletin.conacyt.mx/vacantes/index.php/registro/vacante/146" TargetMode="External"/><Relationship Id="rId7" Type="http://schemas.openxmlformats.org/officeDocument/2006/relationships/hyperlink" Target="http://boletin.conacyt.mx/vacantes/index.php/registro/vacante/186" TargetMode="External"/><Relationship Id="rId2" Type="http://schemas.openxmlformats.org/officeDocument/2006/relationships/hyperlink" Target="mailto:mendoza.alberto@itesm.m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se.molina@itesm.mx" TargetMode="External"/><Relationship Id="rId5" Type="http://schemas.openxmlformats.org/officeDocument/2006/relationships/hyperlink" Target="http://boletin.conacyt.mx/vacantes/index.php/registro/vacante/184" TargetMode="External"/><Relationship Id="rId4" Type="http://schemas.openxmlformats.org/officeDocument/2006/relationships/hyperlink" Target="mailto:ralozano@itesm.m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oletin.conacyt.mx/vacantes/index.php/registro/vacante/184" TargetMode="External"/><Relationship Id="rId2" Type="http://schemas.openxmlformats.org/officeDocument/2006/relationships/hyperlink" Target="mailto:ralozano@itesm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letin.conacyt.mx/vacantes/index.php/registro/vacante/186" TargetMode="External"/><Relationship Id="rId4" Type="http://schemas.openxmlformats.org/officeDocument/2006/relationships/hyperlink" Target="mailto:jose.molina@itesm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letin.conacyt.mx/vacantes/index.php/registro/detalle/234" TargetMode="External"/><Relationship Id="rId2" Type="http://schemas.openxmlformats.org/officeDocument/2006/relationships/hyperlink" Target="mailto:aibarra@itesm.m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olramirez@itesm.m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itios.itesm.mx/va/calidadacademica/practica.htm" TargetMode="External"/><Relationship Id="rId2" Type="http://schemas.openxmlformats.org/officeDocument/2006/relationships/hyperlink" Target="http://apps05.ruv.itesm.mx/portal/promocion/apotencial/maestriasenlinea/conferencias.js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0"/>
          <a:stretch/>
        </p:blipFill>
        <p:spPr>
          <a:xfrm>
            <a:off x="3080822" y="4168923"/>
            <a:ext cx="9144000" cy="962858"/>
          </a:xfrm>
          <a:prstGeom prst="rect">
            <a:avLst/>
          </a:prstGeom>
        </p:spPr>
      </p:pic>
      <p:pic>
        <p:nvPicPr>
          <p:cNvPr id="5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0"/>
          <a:stretch/>
        </p:blipFill>
        <p:spPr>
          <a:xfrm>
            <a:off x="-6063178" y="4168923"/>
            <a:ext cx="9144000" cy="9628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27095" y="709864"/>
            <a:ext cx="8456034" cy="2769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A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900" dirty="0" smtClean="0"/>
              <a:t>Convocatoria Nacional </a:t>
            </a:r>
          </a:p>
          <a:p>
            <a:r>
              <a:rPr lang="es-MX" sz="2200" b="0" dirty="0" smtClean="0"/>
              <a:t/>
            </a:r>
            <a:br>
              <a:rPr lang="es-MX" sz="2200" b="0" dirty="0" smtClean="0"/>
            </a:br>
            <a:endParaRPr lang="es-MX" sz="2200" b="0" dirty="0" smtClean="0"/>
          </a:p>
          <a:p>
            <a:r>
              <a:rPr lang="es-MX" sz="4500" b="0" dirty="0" smtClean="0"/>
              <a:t>Doctorados</a:t>
            </a:r>
          </a:p>
          <a:p>
            <a:r>
              <a:rPr lang="es-MX" sz="2400" dirty="0"/>
              <a:t>Laboratorio Binacional para la Gestión Inteligente de la Sustentabilidad Energética y la Formación </a:t>
            </a:r>
            <a:r>
              <a:rPr lang="es-MX" sz="2400" dirty="0" smtClean="0"/>
              <a:t>Tecnológica</a:t>
            </a:r>
            <a:endParaRPr lang="es-MX" sz="22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81207" y="5515086"/>
            <a:ext cx="7498080" cy="611952"/>
          </a:xfrm>
        </p:spPr>
        <p:txBody>
          <a:bodyPr>
            <a:normAutofit/>
          </a:bodyPr>
          <a:lstStyle/>
          <a:p>
            <a:r>
              <a:rPr lang="es-MX" i="1" dirty="0" smtClean="0"/>
              <a:t>Vicerrecto</a:t>
            </a:r>
            <a:r>
              <a:rPr lang="es-ES" i="1" dirty="0" smtClean="0"/>
              <a:t>ría de Educación Continua </a:t>
            </a:r>
            <a:endParaRPr lang="es-MX" i="1" dirty="0">
              <a:latin typeface="+mj-lt"/>
            </a:endParaRP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0"/>
          <a:stretch/>
        </p:blipFill>
        <p:spPr>
          <a:xfrm>
            <a:off x="3988904" y="4252929"/>
            <a:ext cx="6858000" cy="962858"/>
          </a:xfrm>
          <a:prstGeom prst="rect">
            <a:avLst/>
          </a:prstGeom>
        </p:spPr>
      </p:pic>
      <p:pic>
        <p:nvPicPr>
          <p:cNvPr id="10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207" y="1919680"/>
            <a:ext cx="7739307" cy="3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81481E-6 L 1 4.81481E-6 " pathEditMode="relative" rAng="0" ptsTypes="AA">
                                      <p:cBhvr>
                                        <p:cTn id="12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81481E-6 L 1 4.81481E-6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81481E-6 L 1 4.81481E-6 " pathEditMode="relative" rAng="0" ptsTypes="AA">
                                      <p:cBhvr>
                                        <p:cTn id="19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640715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rgbClr val="2F5597"/>
                </a:solidFill>
              </a:rPr>
              <a:t/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4000" dirty="0" smtClean="0">
                <a:solidFill>
                  <a:srgbClr val="2F5597"/>
                </a:solidFill>
              </a:rPr>
              <a:t>Doctorado en Ciencias de Ingeniería (DCI)</a:t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3200" dirty="0" smtClean="0">
                <a:solidFill>
                  <a:srgbClr val="2F5597"/>
                </a:solidFill>
              </a:rPr>
              <a:t>Perfil y datos de contacto</a:t>
            </a:r>
            <a:endParaRPr lang="es-MX" sz="3200" dirty="0">
              <a:solidFill>
                <a:srgbClr val="2F55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239329"/>
            <a:ext cx="10515600" cy="4041775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endParaRPr lang="es-MX" dirty="0" smtClean="0"/>
          </a:p>
          <a:p>
            <a:pPr lvl="1" algn="just">
              <a:lnSpc>
                <a:spcPct val="150000"/>
              </a:lnSpc>
            </a:pPr>
            <a:endParaRPr lang="es-MX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95689"/>
              </p:ext>
            </p:extLst>
          </p:nvPr>
        </p:nvGraphicFramePr>
        <p:xfrm>
          <a:off x="365760" y="1776548"/>
          <a:ext cx="11599817" cy="4140723"/>
        </p:xfrm>
        <a:graphic>
          <a:graphicData uri="http://schemas.openxmlformats.org/drawingml/2006/table">
            <a:tbl>
              <a:tblPr/>
              <a:tblGrid>
                <a:gridCol w="1332411">
                  <a:extLst>
                    <a:ext uri="{9D8B030D-6E8A-4147-A177-3AD203B41FA5}">
                      <a16:colId xmlns:a16="http://schemas.microsoft.com/office/drawing/2014/main" xmlns="" val="2346441649"/>
                    </a:ext>
                  </a:extLst>
                </a:gridCol>
                <a:gridCol w="1512296">
                  <a:extLst>
                    <a:ext uri="{9D8B030D-6E8A-4147-A177-3AD203B41FA5}">
                      <a16:colId xmlns:a16="http://schemas.microsoft.com/office/drawing/2014/main" xmlns="" val="1087793615"/>
                    </a:ext>
                  </a:extLst>
                </a:gridCol>
                <a:gridCol w="1429936">
                  <a:extLst>
                    <a:ext uri="{9D8B030D-6E8A-4147-A177-3AD203B41FA5}">
                      <a16:colId xmlns:a16="http://schemas.microsoft.com/office/drawing/2014/main" xmlns="" val="218603960"/>
                    </a:ext>
                  </a:extLst>
                </a:gridCol>
                <a:gridCol w="658637">
                  <a:extLst>
                    <a:ext uri="{9D8B030D-6E8A-4147-A177-3AD203B41FA5}">
                      <a16:colId xmlns:a16="http://schemas.microsoft.com/office/drawing/2014/main" xmlns="" val="2199234245"/>
                    </a:ext>
                  </a:extLst>
                </a:gridCol>
                <a:gridCol w="424648">
                  <a:extLst>
                    <a:ext uri="{9D8B030D-6E8A-4147-A177-3AD203B41FA5}">
                      <a16:colId xmlns:a16="http://schemas.microsoft.com/office/drawing/2014/main" xmlns="" val="4128043420"/>
                    </a:ext>
                  </a:extLst>
                </a:gridCol>
                <a:gridCol w="693302">
                  <a:extLst>
                    <a:ext uri="{9D8B030D-6E8A-4147-A177-3AD203B41FA5}">
                      <a16:colId xmlns:a16="http://schemas.microsoft.com/office/drawing/2014/main" xmlns="" val="2554318277"/>
                    </a:ext>
                  </a:extLst>
                </a:gridCol>
                <a:gridCol w="693302">
                  <a:extLst>
                    <a:ext uri="{9D8B030D-6E8A-4147-A177-3AD203B41FA5}">
                      <a16:colId xmlns:a16="http://schemas.microsoft.com/office/drawing/2014/main" xmlns="" val="124153280"/>
                    </a:ext>
                  </a:extLst>
                </a:gridCol>
                <a:gridCol w="961958">
                  <a:extLst>
                    <a:ext uri="{9D8B030D-6E8A-4147-A177-3AD203B41FA5}">
                      <a16:colId xmlns:a16="http://schemas.microsoft.com/office/drawing/2014/main" xmlns="" val="3029732834"/>
                    </a:ext>
                  </a:extLst>
                </a:gridCol>
                <a:gridCol w="1100618">
                  <a:extLst>
                    <a:ext uri="{9D8B030D-6E8A-4147-A177-3AD203B41FA5}">
                      <a16:colId xmlns:a16="http://schemas.microsoft.com/office/drawing/2014/main" xmlns="" val="2798831102"/>
                    </a:ext>
                  </a:extLst>
                </a:gridCol>
                <a:gridCol w="1109284">
                  <a:extLst>
                    <a:ext uri="{9D8B030D-6E8A-4147-A177-3AD203B41FA5}">
                      <a16:colId xmlns:a16="http://schemas.microsoft.com/office/drawing/2014/main" xmlns="" val="2638499026"/>
                    </a:ext>
                  </a:extLst>
                </a:gridCol>
                <a:gridCol w="1683425">
                  <a:extLst>
                    <a:ext uri="{9D8B030D-6E8A-4147-A177-3AD203B41FA5}">
                      <a16:colId xmlns:a16="http://schemas.microsoft.com/office/drawing/2014/main" xmlns="" val="1898597582"/>
                    </a:ext>
                  </a:extLst>
                </a:gridCol>
              </a:tblGrid>
              <a:tr h="305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POSICIONES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CIUDAD 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CAMPO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DISCIPLINA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ESPECIALIDAD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REQUISITOS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INFORMACIÓN GENERAL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638835"/>
                  </a:ext>
                </a:extLst>
              </a:tr>
              <a:tr h="5884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Sergio Ruiz Loza/ Martin Molina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sergio.ruiz.loza@itesm.mx</a:t>
                      </a: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Plataforma tecnológica para la toma de decisiones: modelos de simulación del sector energético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de México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Tecnología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Computación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Gráficas computacionales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http://boletin.conacyt.mx/vacantes/index.php/registro/vacante/185</a:t>
                      </a:r>
                      <a:endParaRPr lang="es-MX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8702358"/>
                  </a:ext>
                </a:extLst>
              </a:tr>
              <a:tr h="7380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Osvaldo Michleoud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osvaldo.micheloud@itesm.mx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Interconexión de los Sistemas Eléctricos de Estados Unidos y México mediante líneas de corriente directa HVDC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Tecnología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e Ingeniería de la Electricidad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 Eléctrica y Electrónica de potencia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http://boletin.conacyt.mx/vacantes/index.php/registro/detalle/243</a:t>
                      </a:r>
                      <a:endParaRPr lang="es-MX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8047500"/>
                  </a:ext>
                </a:extLst>
              </a:tr>
              <a:tr h="5884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Osvaldo Michleoud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osvaldo.micheloud@itesm.mx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 Retos tecnológicos de integrar la generación de energías renovable a la red de México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Tecnología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e Ingeniería de la Electricidad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 Eléctrica y Electrónica de potencia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http://boletin.conacyt.mx/vacantes/index.php/registro/detalle/244</a:t>
                      </a:r>
                      <a:endParaRPr lang="es-MX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7544032"/>
                  </a:ext>
                </a:extLst>
              </a:tr>
              <a:tr h="43051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Rafael Batres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rafael.batres@itesm.mx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 Modelos matemáticos para la optimización y la eficiencia energética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Cuernavaca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Tecnología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Industrial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 industrial, investigación de operaciones u otra área de la ingeniería si el candidato demuestra habilidades de desarrollo de modelos y optimización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http://boletin.conacyt.mx/vacantes/index.php/registro/detalle/236</a:t>
                      </a:r>
                      <a:endParaRPr lang="es-MX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0845173"/>
                  </a:ext>
                </a:extLst>
              </a:tr>
              <a:tr h="8850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http://boletin.conacyt.mx/vacantes/index.php/registro/detalle/237</a:t>
                      </a:r>
                      <a:endParaRPr lang="es-MX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5982184"/>
                  </a:ext>
                </a:extLst>
              </a:tr>
              <a:tr h="60476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 Flores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 Bioenergía en México – Sistema integral para mapeo de rutas factibles de aprovechamiento energético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471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6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239329"/>
            <a:ext cx="10515600" cy="4041775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endParaRPr lang="es-MX" dirty="0" smtClean="0"/>
          </a:p>
          <a:p>
            <a:pPr lvl="1" algn="just">
              <a:lnSpc>
                <a:spcPct val="150000"/>
              </a:lnSpc>
            </a:pPr>
            <a:endParaRPr lang="es-MX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49538"/>
              </p:ext>
            </p:extLst>
          </p:nvPr>
        </p:nvGraphicFramePr>
        <p:xfrm>
          <a:off x="365760" y="1711234"/>
          <a:ext cx="11612880" cy="3487783"/>
        </p:xfrm>
        <a:graphic>
          <a:graphicData uri="http://schemas.openxmlformats.org/drawingml/2006/table">
            <a:tbl>
              <a:tblPr/>
              <a:tblGrid>
                <a:gridCol w="820398">
                  <a:extLst>
                    <a:ext uri="{9D8B030D-6E8A-4147-A177-3AD203B41FA5}">
                      <a16:colId xmlns:a16="http://schemas.microsoft.com/office/drawing/2014/main" xmlns="" val="373577596"/>
                    </a:ext>
                  </a:extLst>
                </a:gridCol>
                <a:gridCol w="1265960">
                  <a:extLst>
                    <a:ext uri="{9D8B030D-6E8A-4147-A177-3AD203B41FA5}">
                      <a16:colId xmlns:a16="http://schemas.microsoft.com/office/drawing/2014/main" xmlns="" val="1699218819"/>
                    </a:ext>
                  </a:extLst>
                </a:gridCol>
                <a:gridCol w="1555928">
                  <a:extLst>
                    <a:ext uri="{9D8B030D-6E8A-4147-A177-3AD203B41FA5}">
                      <a16:colId xmlns:a16="http://schemas.microsoft.com/office/drawing/2014/main" xmlns="" val="1545420982"/>
                    </a:ext>
                  </a:extLst>
                </a:gridCol>
                <a:gridCol w="716670">
                  <a:extLst>
                    <a:ext uri="{9D8B030D-6E8A-4147-A177-3AD203B41FA5}">
                      <a16:colId xmlns:a16="http://schemas.microsoft.com/office/drawing/2014/main" xmlns="" val="3212374815"/>
                    </a:ext>
                  </a:extLst>
                </a:gridCol>
                <a:gridCol w="578804">
                  <a:extLst>
                    <a:ext uri="{9D8B030D-6E8A-4147-A177-3AD203B41FA5}">
                      <a16:colId xmlns:a16="http://schemas.microsoft.com/office/drawing/2014/main" xmlns="" val="646146886"/>
                    </a:ext>
                  </a:extLst>
                </a:gridCol>
                <a:gridCol w="637648">
                  <a:extLst>
                    <a:ext uri="{9D8B030D-6E8A-4147-A177-3AD203B41FA5}">
                      <a16:colId xmlns:a16="http://schemas.microsoft.com/office/drawing/2014/main" xmlns="" val="3269070025"/>
                    </a:ext>
                  </a:extLst>
                </a:gridCol>
                <a:gridCol w="754388">
                  <a:extLst>
                    <a:ext uri="{9D8B030D-6E8A-4147-A177-3AD203B41FA5}">
                      <a16:colId xmlns:a16="http://schemas.microsoft.com/office/drawing/2014/main" xmlns="" val="2323292038"/>
                    </a:ext>
                  </a:extLst>
                </a:gridCol>
                <a:gridCol w="1046715">
                  <a:extLst>
                    <a:ext uri="{9D8B030D-6E8A-4147-A177-3AD203B41FA5}">
                      <a16:colId xmlns:a16="http://schemas.microsoft.com/office/drawing/2014/main" xmlns="" val="3463297478"/>
                    </a:ext>
                  </a:extLst>
                </a:gridCol>
                <a:gridCol w="1197593">
                  <a:extLst>
                    <a:ext uri="{9D8B030D-6E8A-4147-A177-3AD203B41FA5}">
                      <a16:colId xmlns:a16="http://schemas.microsoft.com/office/drawing/2014/main" xmlns="" val="3699209993"/>
                    </a:ext>
                  </a:extLst>
                </a:gridCol>
                <a:gridCol w="1207024">
                  <a:extLst>
                    <a:ext uri="{9D8B030D-6E8A-4147-A177-3AD203B41FA5}">
                      <a16:colId xmlns:a16="http://schemas.microsoft.com/office/drawing/2014/main" xmlns="" val="2408322354"/>
                    </a:ext>
                  </a:extLst>
                </a:gridCol>
                <a:gridCol w="1831752">
                  <a:extLst>
                    <a:ext uri="{9D8B030D-6E8A-4147-A177-3AD203B41FA5}">
                      <a16:colId xmlns:a16="http://schemas.microsoft.com/office/drawing/2014/main" xmlns="" val="3400047652"/>
                    </a:ext>
                  </a:extLst>
                </a:gridCol>
              </a:tblGrid>
              <a:tr h="5300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POSICIONES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CIUDAD 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CAMPO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DISCIPLINA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ESPECIALIDAD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REQUISITOS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INFORMACIÓN GENERAL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5904191"/>
                  </a:ext>
                </a:extLst>
              </a:tr>
              <a:tr h="13339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Alberto Mendoza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mendoza.alberto@itesm.mx</a:t>
                      </a:r>
                      <a:endParaRPr lang="es-MX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integrado de aprovechamiento energético sustentable.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Tecnología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e Ingeniería Química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de conversión térmica: combustión, gasificación; Reacciones Catalíticas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http://boletin.conacyt.mx/vacantes/index.php/registro/vacante/146</a:t>
                      </a:r>
                      <a:endParaRPr lang="es-MX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720408"/>
                  </a:ext>
                </a:extLst>
              </a:tr>
              <a:tr h="1013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Molina/Rafael Lozano Espinoza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ralozano@itesm.mx</a:t>
                      </a: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Plataforma tecnológica para la toma de decisiones: plataforma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de México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Tecnología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Tecnología de la Informática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de datos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http://boletin.conacyt.mx/vacantes/index.php/registro/vacante/184</a:t>
                      </a:r>
                      <a:endParaRPr lang="es-MX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249133"/>
                  </a:ext>
                </a:extLst>
              </a:tr>
              <a:tr h="610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Molina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jose.molina@itesm.mx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Teatro de decisiones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de México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operativa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Modelación de sistemas para la toma de decisiones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http://boletin.conacyt.mx/vacantes/index.php/registro/vacante/186</a:t>
                      </a:r>
                      <a:endParaRPr lang="es-MX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040666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208371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A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>
                <a:solidFill>
                  <a:srgbClr val="2F5597"/>
                </a:solidFill>
              </a:rPr>
              <a:t/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4000" dirty="0" smtClean="0">
                <a:solidFill>
                  <a:srgbClr val="2F5597"/>
                </a:solidFill>
              </a:rPr>
              <a:t>Doctorado en Ciencias de Ingeniería (DCI)</a:t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3200" dirty="0" smtClean="0">
                <a:solidFill>
                  <a:srgbClr val="2F5597"/>
                </a:solidFill>
              </a:rPr>
              <a:t>Perfil y datos de contacto</a:t>
            </a:r>
            <a:endParaRPr lang="es-MX" sz="32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239329"/>
            <a:ext cx="10515600" cy="4041775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endParaRPr lang="es-MX" dirty="0" smtClean="0"/>
          </a:p>
          <a:p>
            <a:pPr lvl="1" algn="just">
              <a:lnSpc>
                <a:spcPct val="150000"/>
              </a:lnSpc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08371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A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>
                <a:solidFill>
                  <a:srgbClr val="2F5597"/>
                </a:solidFill>
              </a:rPr>
              <a:t/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4000" dirty="0" smtClean="0">
                <a:solidFill>
                  <a:srgbClr val="2F5597"/>
                </a:solidFill>
              </a:rPr>
              <a:t>Doctorado en Ciencias Computacionales (DCC)</a:t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3200" dirty="0" smtClean="0">
                <a:solidFill>
                  <a:srgbClr val="2F5597"/>
                </a:solidFill>
              </a:rPr>
              <a:t>Perfil y datos de contacto</a:t>
            </a:r>
            <a:endParaRPr lang="es-MX" sz="3200" dirty="0">
              <a:solidFill>
                <a:srgbClr val="2F5597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73565"/>
              </p:ext>
            </p:extLst>
          </p:nvPr>
        </p:nvGraphicFramePr>
        <p:xfrm>
          <a:off x="248193" y="2116183"/>
          <a:ext cx="11220997" cy="2521130"/>
        </p:xfrm>
        <a:graphic>
          <a:graphicData uri="http://schemas.openxmlformats.org/drawingml/2006/table">
            <a:tbl>
              <a:tblPr/>
              <a:tblGrid>
                <a:gridCol w="792713">
                  <a:extLst>
                    <a:ext uri="{9D8B030D-6E8A-4147-A177-3AD203B41FA5}">
                      <a16:colId xmlns:a16="http://schemas.microsoft.com/office/drawing/2014/main" xmlns="" val="3886771160"/>
                    </a:ext>
                  </a:extLst>
                </a:gridCol>
                <a:gridCol w="1223240">
                  <a:extLst>
                    <a:ext uri="{9D8B030D-6E8A-4147-A177-3AD203B41FA5}">
                      <a16:colId xmlns:a16="http://schemas.microsoft.com/office/drawing/2014/main" xmlns="" val="3386320872"/>
                    </a:ext>
                  </a:extLst>
                </a:gridCol>
                <a:gridCol w="1503422">
                  <a:extLst>
                    <a:ext uri="{9D8B030D-6E8A-4147-A177-3AD203B41FA5}">
                      <a16:colId xmlns:a16="http://schemas.microsoft.com/office/drawing/2014/main" xmlns="" val="4105177673"/>
                    </a:ext>
                  </a:extLst>
                </a:gridCol>
                <a:gridCol w="692485">
                  <a:extLst>
                    <a:ext uri="{9D8B030D-6E8A-4147-A177-3AD203B41FA5}">
                      <a16:colId xmlns:a16="http://schemas.microsoft.com/office/drawing/2014/main" xmlns="" val="2168891266"/>
                    </a:ext>
                  </a:extLst>
                </a:gridCol>
                <a:gridCol w="446471">
                  <a:extLst>
                    <a:ext uri="{9D8B030D-6E8A-4147-A177-3AD203B41FA5}">
                      <a16:colId xmlns:a16="http://schemas.microsoft.com/office/drawing/2014/main" xmlns="" val="3601064547"/>
                    </a:ext>
                  </a:extLst>
                </a:gridCol>
                <a:gridCol w="728932">
                  <a:extLst>
                    <a:ext uri="{9D8B030D-6E8A-4147-A177-3AD203B41FA5}">
                      <a16:colId xmlns:a16="http://schemas.microsoft.com/office/drawing/2014/main" xmlns="" val="3672928188"/>
                    </a:ext>
                  </a:extLst>
                </a:gridCol>
                <a:gridCol w="728932">
                  <a:extLst>
                    <a:ext uri="{9D8B030D-6E8A-4147-A177-3AD203B41FA5}">
                      <a16:colId xmlns:a16="http://schemas.microsoft.com/office/drawing/2014/main" xmlns="" val="3878323231"/>
                    </a:ext>
                  </a:extLst>
                </a:gridCol>
                <a:gridCol w="1011393">
                  <a:extLst>
                    <a:ext uri="{9D8B030D-6E8A-4147-A177-3AD203B41FA5}">
                      <a16:colId xmlns:a16="http://schemas.microsoft.com/office/drawing/2014/main" xmlns="" val="3168048954"/>
                    </a:ext>
                  </a:extLst>
                </a:gridCol>
                <a:gridCol w="1157180">
                  <a:extLst>
                    <a:ext uri="{9D8B030D-6E8A-4147-A177-3AD203B41FA5}">
                      <a16:colId xmlns:a16="http://schemas.microsoft.com/office/drawing/2014/main" xmlns="" val="1517665636"/>
                    </a:ext>
                  </a:extLst>
                </a:gridCol>
                <a:gridCol w="1166291">
                  <a:extLst>
                    <a:ext uri="{9D8B030D-6E8A-4147-A177-3AD203B41FA5}">
                      <a16:colId xmlns:a16="http://schemas.microsoft.com/office/drawing/2014/main" xmlns="" val="485921605"/>
                    </a:ext>
                  </a:extLst>
                </a:gridCol>
                <a:gridCol w="1769938">
                  <a:extLst>
                    <a:ext uri="{9D8B030D-6E8A-4147-A177-3AD203B41FA5}">
                      <a16:colId xmlns:a16="http://schemas.microsoft.com/office/drawing/2014/main" xmlns="" val="2399175951"/>
                    </a:ext>
                  </a:extLst>
                </a:gridCol>
              </a:tblGrid>
              <a:tr h="6203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POSICIONES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CIUDAD 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CAMPO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DISCIPLINA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ESPECIALIDAD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REQUISITOS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INFORMACIÓN GENERAL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301484"/>
                  </a:ext>
                </a:extLst>
              </a:tr>
              <a:tr h="1186635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Molina/Rafael Lozano Espinoza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ralozano@itesm.mx</a:t>
                      </a: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Plataforma tecnológica para la toma de decisiones: plataforma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de México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Tecnología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Tecnología de la Informática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de datos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http://boletin.conacyt.mx/vacantes/index.php/registro/vacante/184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474459"/>
                  </a:ext>
                </a:extLst>
              </a:tr>
              <a:tr h="7141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Molina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jose.molina@itesm.mx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Teatro de decisiones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de México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operativa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Modelación de sistemas para la toma de decisiones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http://boletin.conacyt.mx/vacantes/index.php/registro/vacante/186</a:t>
                      </a:r>
                      <a:endParaRPr lang="es-MX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303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8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239329"/>
            <a:ext cx="10515600" cy="4041775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endParaRPr lang="es-MX" dirty="0" smtClean="0"/>
          </a:p>
          <a:p>
            <a:pPr lvl="1" algn="just">
              <a:lnSpc>
                <a:spcPct val="150000"/>
              </a:lnSpc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08371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A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>
                <a:solidFill>
                  <a:srgbClr val="2F5597"/>
                </a:solidFill>
              </a:rPr>
              <a:t/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4000" dirty="0" smtClean="0">
                <a:solidFill>
                  <a:srgbClr val="2F5597"/>
                </a:solidFill>
              </a:rPr>
              <a:t>Doctorado en Ciencias Administrativas (DCA)</a:t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3200" dirty="0" smtClean="0">
                <a:solidFill>
                  <a:srgbClr val="2F5597"/>
                </a:solidFill>
              </a:rPr>
              <a:t>Perfil y datos de contacto</a:t>
            </a:r>
            <a:endParaRPr lang="es-MX" sz="3200" dirty="0">
              <a:solidFill>
                <a:srgbClr val="2F5597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12265"/>
              </p:ext>
            </p:extLst>
          </p:nvPr>
        </p:nvGraphicFramePr>
        <p:xfrm>
          <a:off x="472442" y="2239328"/>
          <a:ext cx="11166564" cy="2267357"/>
        </p:xfrm>
        <a:graphic>
          <a:graphicData uri="http://schemas.openxmlformats.org/drawingml/2006/table">
            <a:tbl>
              <a:tblPr/>
              <a:tblGrid>
                <a:gridCol w="788867">
                  <a:extLst>
                    <a:ext uri="{9D8B030D-6E8A-4147-A177-3AD203B41FA5}">
                      <a16:colId xmlns:a16="http://schemas.microsoft.com/office/drawing/2014/main" xmlns="" val="1402108582"/>
                    </a:ext>
                  </a:extLst>
                </a:gridCol>
                <a:gridCol w="1217306">
                  <a:extLst>
                    <a:ext uri="{9D8B030D-6E8A-4147-A177-3AD203B41FA5}">
                      <a16:colId xmlns:a16="http://schemas.microsoft.com/office/drawing/2014/main" xmlns="" val="4179235821"/>
                    </a:ext>
                  </a:extLst>
                </a:gridCol>
                <a:gridCol w="1496130">
                  <a:extLst>
                    <a:ext uri="{9D8B030D-6E8A-4147-A177-3AD203B41FA5}">
                      <a16:colId xmlns:a16="http://schemas.microsoft.com/office/drawing/2014/main" xmlns="" val="3795349513"/>
                    </a:ext>
                  </a:extLst>
                </a:gridCol>
                <a:gridCol w="689126">
                  <a:extLst>
                    <a:ext uri="{9D8B030D-6E8A-4147-A177-3AD203B41FA5}">
                      <a16:colId xmlns:a16="http://schemas.microsoft.com/office/drawing/2014/main" xmlns="" val="2966223310"/>
                    </a:ext>
                  </a:extLst>
                </a:gridCol>
                <a:gridCol w="444305">
                  <a:extLst>
                    <a:ext uri="{9D8B030D-6E8A-4147-A177-3AD203B41FA5}">
                      <a16:colId xmlns:a16="http://schemas.microsoft.com/office/drawing/2014/main" xmlns="" val="2873694913"/>
                    </a:ext>
                  </a:extLst>
                </a:gridCol>
                <a:gridCol w="725395">
                  <a:extLst>
                    <a:ext uri="{9D8B030D-6E8A-4147-A177-3AD203B41FA5}">
                      <a16:colId xmlns:a16="http://schemas.microsoft.com/office/drawing/2014/main" xmlns="" val="2388078634"/>
                    </a:ext>
                  </a:extLst>
                </a:gridCol>
                <a:gridCol w="725395">
                  <a:extLst>
                    <a:ext uri="{9D8B030D-6E8A-4147-A177-3AD203B41FA5}">
                      <a16:colId xmlns:a16="http://schemas.microsoft.com/office/drawing/2014/main" xmlns="" val="1232604916"/>
                    </a:ext>
                  </a:extLst>
                </a:gridCol>
                <a:gridCol w="1006487">
                  <a:extLst>
                    <a:ext uri="{9D8B030D-6E8A-4147-A177-3AD203B41FA5}">
                      <a16:colId xmlns:a16="http://schemas.microsoft.com/office/drawing/2014/main" xmlns="" val="2295824929"/>
                    </a:ext>
                  </a:extLst>
                </a:gridCol>
                <a:gridCol w="1151566">
                  <a:extLst>
                    <a:ext uri="{9D8B030D-6E8A-4147-A177-3AD203B41FA5}">
                      <a16:colId xmlns:a16="http://schemas.microsoft.com/office/drawing/2014/main" xmlns="" val="967428674"/>
                    </a:ext>
                  </a:extLst>
                </a:gridCol>
                <a:gridCol w="1160634">
                  <a:extLst>
                    <a:ext uri="{9D8B030D-6E8A-4147-A177-3AD203B41FA5}">
                      <a16:colId xmlns:a16="http://schemas.microsoft.com/office/drawing/2014/main" xmlns="" val="3976490382"/>
                    </a:ext>
                  </a:extLst>
                </a:gridCol>
                <a:gridCol w="1761353">
                  <a:extLst>
                    <a:ext uri="{9D8B030D-6E8A-4147-A177-3AD203B41FA5}">
                      <a16:colId xmlns:a16="http://schemas.microsoft.com/office/drawing/2014/main" xmlns="" val="3891596249"/>
                    </a:ext>
                  </a:extLst>
                </a:gridCol>
              </a:tblGrid>
              <a:tr h="6838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POSICIONES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CIUDAD 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CAMPO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DISCIPLINA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ESPECIALIDAD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REQUISITOS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INFORMACIÓN GENERAL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091075"/>
                  </a:ext>
                </a:extLst>
              </a:tr>
              <a:tr h="15834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Alejandro Ibarra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aibarra@itesm.mx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Cambio de mercados de energía en México y evolución de mercados de energía en los Estados Unidos, lecciones y oportunidades: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 la Tecnología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de la Energía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Mercados energéticos renovables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http://boletin.conacyt.mx/vacantes/index.php/registro/detalle/234</a:t>
                      </a:r>
                      <a:endParaRPr lang="es-MX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426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5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208371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A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>
                <a:solidFill>
                  <a:srgbClr val="2F5597"/>
                </a:solidFill>
              </a:rPr>
              <a:t/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4000" dirty="0" smtClean="0">
                <a:solidFill>
                  <a:srgbClr val="2F5597"/>
                </a:solidFill>
              </a:rPr>
              <a:t>Doctorado en Innovación Educativa (DEE)</a:t>
            </a:r>
            <a:br>
              <a:rPr lang="es-MX" sz="4000" dirty="0" smtClean="0">
                <a:solidFill>
                  <a:srgbClr val="2F5597"/>
                </a:solidFill>
              </a:rPr>
            </a:br>
            <a:r>
              <a:rPr lang="es-MX" sz="3200" dirty="0" smtClean="0">
                <a:solidFill>
                  <a:srgbClr val="2F5597"/>
                </a:solidFill>
              </a:rPr>
              <a:t>Perfil y datos de contacto</a:t>
            </a:r>
            <a:endParaRPr lang="es-MX" sz="3200" dirty="0">
              <a:solidFill>
                <a:srgbClr val="2F5597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32926"/>
              </p:ext>
            </p:extLst>
          </p:nvPr>
        </p:nvGraphicFramePr>
        <p:xfrm>
          <a:off x="509451" y="2403566"/>
          <a:ext cx="11142618" cy="2090057"/>
        </p:xfrm>
        <a:graphic>
          <a:graphicData uri="http://schemas.openxmlformats.org/drawingml/2006/table">
            <a:tbl>
              <a:tblPr/>
              <a:tblGrid>
                <a:gridCol w="787176">
                  <a:extLst>
                    <a:ext uri="{9D8B030D-6E8A-4147-A177-3AD203B41FA5}">
                      <a16:colId xmlns:a16="http://schemas.microsoft.com/office/drawing/2014/main" xmlns="" val="1175530930"/>
                    </a:ext>
                  </a:extLst>
                </a:gridCol>
                <a:gridCol w="1472699">
                  <a:extLst>
                    <a:ext uri="{9D8B030D-6E8A-4147-A177-3AD203B41FA5}">
                      <a16:colId xmlns:a16="http://schemas.microsoft.com/office/drawing/2014/main" xmlns="" val="3372948440"/>
                    </a:ext>
                  </a:extLst>
                </a:gridCol>
                <a:gridCol w="1234917">
                  <a:extLst>
                    <a:ext uri="{9D8B030D-6E8A-4147-A177-3AD203B41FA5}">
                      <a16:colId xmlns:a16="http://schemas.microsoft.com/office/drawing/2014/main" xmlns="" val="3644767408"/>
                    </a:ext>
                  </a:extLst>
                </a:gridCol>
                <a:gridCol w="802888">
                  <a:extLst>
                    <a:ext uri="{9D8B030D-6E8A-4147-A177-3AD203B41FA5}">
                      <a16:colId xmlns:a16="http://schemas.microsoft.com/office/drawing/2014/main" xmlns="" val="2414527151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xmlns="" val="359425080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xmlns="" val="1021942674"/>
                    </a:ext>
                  </a:extLst>
                </a:gridCol>
                <a:gridCol w="613198">
                  <a:extLst>
                    <a:ext uri="{9D8B030D-6E8A-4147-A177-3AD203B41FA5}">
                      <a16:colId xmlns:a16="http://schemas.microsoft.com/office/drawing/2014/main" xmlns="" val="3597699506"/>
                    </a:ext>
                  </a:extLst>
                </a:gridCol>
                <a:gridCol w="1004328">
                  <a:extLst>
                    <a:ext uri="{9D8B030D-6E8A-4147-A177-3AD203B41FA5}">
                      <a16:colId xmlns:a16="http://schemas.microsoft.com/office/drawing/2014/main" xmlns="" val="856297047"/>
                    </a:ext>
                  </a:extLst>
                </a:gridCol>
                <a:gridCol w="1149097">
                  <a:extLst>
                    <a:ext uri="{9D8B030D-6E8A-4147-A177-3AD203B41FA5}">
                      <a16:colId xmlns:a16="http://schemas.microsoft.com/office/drawing/2014/main" xmlns="" val="2863151886"/>
                    </a:ext>
                  </a:extLst>
                </a:gridCol>
                <a:gridCol w="1158145">
                  <a:extLst>
                    <a:ext uri="{9D8B030D-6E8A-4147-A177-3AD203B41FA5}">
                      <a16:colId xmlns:a16="http://schemas.microsoft.com/office/drawing/2014/main" xmlns="" val="4016770982"/>
                    </a:ext>
                  </a:extLst>
                </a:gridCol>
                <a:gridCol w="1757575">
                  <a:extLst>
                    <a:ext uri="{9D8B030D-6E8A-4147-A177-3AD203B41FA5}">
                      <a16:colId xmlns:a16="http://schemas.microsoft.com/office/drawing/2014/main" xmlns="" val="1886005557"/>
                    </a:ext>
                  </a:extLst>
                </a:gridCol>
              </a:tblGrid>
              <a:tr h="9611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 DE CONTACTO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PROYECTO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POSICIONES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CIUDAD 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CAMPO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DISCIPLINA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ESPECIALIDAD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REQUISITOS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INFORMACIÓN GENERAL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237905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Marisol Ramírez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solramirez@itesm.mx</a:t>
                      </a:r>
                      <a:endParaRPr lang="es-MX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en innovación educativa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Investigación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promedio, 600 PAEP, Toefl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174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2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884" y="2971800"/>
            <a:ext cx="8572116" cy="1316251"/>
          </a:xfrm>
        </p:spPr>
        <p:txBody>
          <a:bodyPr>
            <a:noAutofit/>
          </a:bodyPr>
          <a:lstStyle/>
          <a:p>
            <a:r>
              <a:rPr lang="es-MX" sz="6700" dirty="0" smtClean="0"/>
              <a:t>Presentación de los posgrados</a:t>
            </a:r>
            <a:endParaRPr lang="es-MX" sz="3200" b="0" dirty="0"/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1490493" y="471979"/>
            <a:ext cx="3236858" cy="4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anchor="ctr" anchorCtr="0">
            <a:spAutoFit/>
          </a:bodyPr>
          <a:lstStyle/>
          <a:p>
            <a:r>
              <a:rPr lang="es-ES" sz="28700" dirty="0">
                <a:solidFill>
                  <a:schemeClr val="tx2">
                    <a:lumMod val="75000"/>
                  </a:schemeClr>
                </a:solidFill>
                <a:latin typeface="Stag Sans Book" pitchFamily="34" charset="0"/>
                <a:ea typeface="ＭＳ Ｐゴシック"/>
              </a:rPr>
              <a:t>3</a:t>
            </a:r>
            <a:endParaRPr lang="es-ES" dirty="0">
              <a:solidFill>
                <a:schemeClr val="tx2">
                  <a:lumMod val="75000"/>
                </a:schemeClr>
              </a:solidFill>
              <a:latin typeface="Stag Sans Book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521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808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dirty="0" smtClean="0"/>
              <a:t>Doctorado en Ciencias de Ingeniería</a:t>
            </a:r>
            <a:endParaRPr lang="es-MX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371"/>
            <a:ext cx="10515600" cy="4430732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latin typeface="+mn-lt"/>
              </a:rPr>
              <a:t>El candidato a ingresar al doctorado debe de tener excelentes </a:t>
            </a:r>
            <a:r>
              <a:rPr lang="es-MX" sz="2000" dirty="0" smtClean="0">
                <a:latin typeface="+mn-lt"/>
              </a:rPr>
              <a:t>antecedentes académicos</a:t>
            </a:r>
            <a:r>
              <a:rPr lang="es-MX" sz="2000" dirty="0">
                <a:latin typeface="+mn-lt"/>
              </a:rPr>
              <a:t>, una maestría en ingeniería o ciencia y vocación de </a:t>
            </a:r>
            <a:r>
              <a:rPr lang="es-MX" sz="2000" dirty="0" smtClean="0">
                <a:latin typeface="+mn-lt"/>
              </a:rPr>
              <a:t>investigador en </a:t>
            </a:r>
            <a:r>
              <a:rPr lang="es-MX" sz="2000" dirty="0">
                <a:latin typeface="+mn-lt"/>
              </a:rPr>
              <a:t>alguno de los campos del conocimiento afines al programa </a:t>
            </a:r>
            <a:r>
              <a:rPr lang="es-MX" sz="2000" dirty="0" smtClean="0">
                <a:latin typeface="+mn-lt"/>
              </a:rPr>
              <a:t>doctoral.</a:t>
            </a:r>
            <a:endParaRPr lang="es-MX" sz="2000" dirty="0" smtClean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es-MX" sz="2000" dirty="0" smtClean="0">
                <a:latin typeface="+mn-lt"/>
              </a:rPr>
              <a:t>El</a:t>
            </a:r>
            <a:r>
              <a:rPr lang="es-MX" sz="2000" b="1" dirty="0" smtClean="0">
                <a:latin typeface="+mn-lt"/>
              </a:rPr>
              <a:t> </a:t>
            </a:r>
            <a:r>
              <a:rPr lang="es-MX" sz="2000" b="1" dirty="0">
                <a:latin typeface="+mn-lt"/>
              </a:rPr>
              <a:t>Doctorado en Ciencias de Ingeniería </a:t>
            </a:r>
            <a:r>
              <a:rPr lang="es-MX" sz="2000" dirty="0">
                <a:latin typeface="+mn-lt"/>
              </a:rPr>
              <a:t>fue diseñado para dar una respuesta </a:t>
            </a:r>
            <a:r>
              <a:rPr lang="es-MX" sz="2000" dirty="0" smtClean="0">
                <a:latin typeface="+mn-lt"/>
              </a:rPr>
              <a:t>única y </a:t>
            </a:r>
            <a:r>
              <a:rPr lang="es-MX" sz="2000" dirty="0">
                <a:latin typeface="+mn-lt"/>
              </a:rPr>
              <a:t>sólida a las necesidades del país en la formación de recursos humanos de </a:t>
            </a:r>
            <a:r>
              <a:rPr lang="es-MX" sz="2000" dirty="0" smtClean="0">
                <a:latin typeface="+mn-lt"/>
              </a:rPr>
              <a:t>alta calidad </a:t>
            </a:r>
            <a:r>
              <a:rPr lang="es-MX" sz="2000" dirty="0">
                <a:latin typeface="+mn-lt"/>
              </a:rPr>
              <a:t>que sean capaces de conducir trabajos de investigación relevantes </a:t>
            </a:r>
            <a:r>
              <a:rPr lang="es-MX" sz="2000" dirty="0" smtClean="0">
                <a:latin typeface="+mn-lt"/>
              </a:rPr>
              <a:t>tanto nacional </a:t>
            </a:r>
            <a:r>
              <a:rPr lang="es-MX" sz="2000" dirty="0">
                <a:latin typeface="+mn-lt"/>
              </a:rPr>
              <a:t>como internacionalmente, en centros de investigación, </a:t>
            </a:r>
            <a:r>
              <a:rPr lang="es-MX" sz="2000" dirty="0" smtClean="0">
                <a:latin typeface="+mn-lt"/>
              </a:rPr>
              <a:t>instituciones de </a:t>
            </a:r>
            <a:r>
              <a:rPr lang="es-MX" sz="2000" dirty="0">
                <a:latin typeface="+mn-lt"/>
              </a:rPr>
              <a:t>educación superior y el sector productivo con el propósito de potenciar </a:t>
            </a:r>
            <a:r>
              <a:rPr lang="es-MX" sz="2000" dirty="0" smtClean="0">
                <a:latin typeface="+mn-lt"/>
              </a:rPr>
              <a:t>la productividad </a:t>
            </a:r>
            <a:r>
              <a:rPr lang="es-MX" sz="2000" dirty="0">
                <a:latin typeface="+mn-lt"/>
              </a:rPr>
              <a:t>y la competitividad de la economía mexicana. </a:t>
            </a:r>
            <a:endParaRPr lang="es-MX" sz="2000" dirty="0" smtClean="0">
              <a:latin typeface="+mn-lt"/>
            </a:endParaRPr>
          </a:p>
          <a:p>
            <a:pPr algn="just"/>
            <a:r>
              <a:rPr lang="es-MX" sz="2000" dirty="0" smtClean="0">
                <a:latin typeface="+mn-lt"/>
              </a:rPr>
              <a:t>El </a:t>
            </a:r>
            <a:r>
              <a:rPr lang="es-MX" sz="2000" b="1" dirty="0">
                <a:latin typeface="+mn-lt"/>
              </a:rPr>
              <a:t>Doctorado </a:t>
            </a:r>
            <a:r>
              <a:rPr lang="es-MX" sz="2000" b="1" dirty="0" smtClean="0">
                <a:latin typeface="+mn-lt"/>
              </a:rPr>
              <a:t>en Ciencias </a:t>
            </a:r>
            <a:r>
              <a:rPr lang="es-MX" sz="2000" b="1" dirty="0">
                <a:latin typeface="+mn-lt"/>
              </a:rPr>
              <a:t>de Ingeniería </a:t>
            </a:r>
            <a:r>
              <a:rPr lang="es-MX" sz="2000" dirty="0">
                <a:latin typeface="+mn-lt"/>
              </a:rPr>
              <a:t>responde a éstas necesidades formando </a:t>
            </a:r>
            <a:r>
              <a:rPr lang="es-MX" sz="2000" dirty="0" smtClean="0">
                <a:latin typeface="+mn-lt"/>
              </a:rPr>
              <a:t>investigadores altamente </a:t>
            </a:r>
            <a:r>
              <a:rPr lang="es-MX" sz="2000" dirty="0">
                <a:latin typeface="+mn-lt"/>
              </a:rPr>
              <a:t>especializados con conocimientos y habilidades en:</a:t>
            </a:r>
          </a:p>
          <a:p>
            <a:pPr marL="0" indent="0" algn="just">
              <a:buNone/>
            </a:pPr>
            <a:r>
              <a:rPr lang="es-MX" sz="1800" i="1" dirty="0" smtClean="0">
                <a:latin typeface="+mn-lt"/>
              </a:rPr>
              <a:t>	Mecatrónica </a:t>
            </a:r>
            <a:r>
              <a:rPr lang="es-MX" sz="1800" i="1" dirty="0">
                <a:latin typeface="+mn-lt"/>
              </a:rPr>
              <a:t>y Materiales Avanzados</a:t>
            </a:r>
          </a:p>
          <a:p>
            <a:pPr marL="0" indent="0" algn="just">
              <a:buNone/>
            </a:pPr>
            <a:r>
              <a:rPr lang="es-MX" sz="1800" i="1" dirty="0" smtClean="0">
                <a:latin typeface="+mn-lt"/>
              </a:rPr>
              <a:t>	Sistemas </a:t>
            </a:r>
            <a:r>
              <a:rPr lang="es-MX" sz="1800" i="1" dirty="0">
                <a:latin typeface="+mn-lt"/>
              </a:rPr>
              <a:t>Ambientales y Energía</a:t>
            </a:r>
          </a:p>
          <a:p>
            <a:pPr marL="0" indent="0" algn="just">
              <a:buNone/>
            </a:pPr>
            <a:r>
              <a:rPr lang="es-MX" sz="1800" i="1" dirty="0" smtClean="0">
                <a:latin typeface="+mn-lt"/>
              </a:rPr>
              <a:t>	Ingeniería </a:t>
            </a:r>
            <a:r>
              <a:rPr lang="es-MX" sz="1800" i="1" dirty="0">
                <a:latin typeface="+mn-lt"/>
              </a:rPr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25815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808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dirty="0" smtClean="0"/>
              <a:t>Doctorado en Ciencias Computacionales</a:t>
            </a:r>
            <a:endParaRPr lang="es-MX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371"/>
            <a:ext cx="10515600" cy="4430732"/>
          </a:xfrm>
        </p:spPr>
        <p:txBody>
          <a:bodyPr>
            <a:noAutofit/>
          </a:bodyPr>
          <a:lstStyle/>
          <a:p>
            <a:pPr algn="just"/>
            <a:r>
              <a:rPr lang="es-MX" sz="2000" b="1" i="1" dirty="0"/>
              <a:t>El Doctorado en Ciencias Computacionales</a:t>
            </a:r>
            <a:r>
              <a:rPr lang="es-MX" sz="2000" dirty="0"/>
              <a:t> está dirigido a profesionistas con grado de Maestría en áreas de informática, ingeniería y ciencias exactas principalmente, interesados en realizar investigación de alto impacto, para contribuir al conocimiento de alguna de las áreas de especialidad de Ciencias de la Computación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Es </a:t>
            </a:r>
            <a:r>
              <a:rPr lang="es-MX" sz="2000" dirty="0"/>
              <a:t>de ámbito multidisciplinario, cubriendo tres áreas de conocimiento que se han seleccionado entre las líneas de investigación con mayor fortaleza dentro de la Escuela de Ingeniería y Ciencias. Estas áreas interactúan entre sí a través de proyectos, centros y grupos de enfoque</a:t>
            </a:r>
            <a:r>
              <a:rPr lang="es-MX" sz="2000" dirty="0" smtClean="0"/>
              <a:t>.</a:t>
            </a:r>
            <a:endParaRPr lang="es-MX" sz="2000" dirty="0"/>
          </a:p>
          <a:p>
            <a:r>
              <a:rPr lang="es-MX" sz="2000" b="1" dirty="0"/>
              <a:t>Las Líneas de Generación y Aplicación de Conocimiento del programa son: 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     1. Sistemas </a:t>
            </a:r>
            <a:r>
              <a:rPr lang="es-MX" sz="2000" dirty="0" err="1"/>
              <a:t>Bio</a:t>
            </a:r>
            <a:r>
              <a:rPr lang="es-MX" sz="2000" dirty="0"/>
              <a:t>-Inspirados (</a:t>
            </a:r>
            <a:r>
              <a:rPr lang="es-MX" sz="2000" dirty="0" err="1"/>
              <a:t>Bio-inspired</a:t>
            </a:r>
            <a:r>
              <a:rPr lang="es-MX" sz="2000" dirty="0"/>
              <a:t> </a:t>
            </a:r>
            <a:r>
              <a:rPr lang="es-MX" sz="2000" dirty="0" err="1"/>
              <a:t>Algorithms</a:t>
            </a:r>
            <a:r>
              <a:rPr lang="es-MX" sz="2000" dirty="0"/>
              <a:t>)</a:t>
            </a:r>
            <a:br>
              <a:rPr lang="es-MX" sz="2000" dirty="0"/>
            </a:br>
            <a:r>
              <a:rPr lang="es-MX" sz="2000" dirty="0"/>
              <a:t>     2. Modelos de aprendizaje automático (Machine </a:t>
            </a:r>
            <a:r>
              <a:rPr lang="es-MX" sz="2000" dirty="0" err="1"/>
              <a:t>Learning</a:t>
            </a:r>
            <a:r>
              <a:rPr lang="es-MX" sz="2000" dirty="0"/>
              <a:t>)</a:t>
            </a:r>
            <a:br>
              <a:rPr lang="es-MX" sz="2000" dirty="0"/>
            </a:br>
            <a:r>
              <a:rPr lang="es-MX" sz="2000" dirty="0"/>
              <a:t>     3. Ciencia de Datos y Matemáticas Aplicadas (Data &amp; </a:t>
            </a:r>
            <a:r>
              <a:rPr lang="es-MX" sz="2000" dirty="0" err="1"/>
              <a:t>Computational</a:t>
            </a:r>
            <a:r>
              <a:rPr lang="es-MX" sz="2000" dirty="0"/>
              <a:t> </a:t>
            </a:r>
            <a:r>
              <a:rPr lang="es-MX" sz="2000" dirty="0" err="1"/>
              <a:t>Science</a:t>
            </a:r>
            <a:r>
              <a:rPr lang="es-MX" sz="2000" dirty="0"/>
              <a:t>)</a:t>
            </a:r>
          </a:p>
          <a:p>
            <a:pPr algn="just"/>
            <a:endParaRPr lang="es-MX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2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808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dirty="0" smtClean="0"/>
              <a:t>Doctorado en Ciencias Administrativas</a:t>
            </a:r>
            <a:endParaRPr lang="es-MX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371"/>
            <a:ext cx="10515600" cy="4430732"/>
          </a:xfrm>
        </p:spPr>
        <p:txBody>
          <a:bodyPr>
            <a:noAutofit/>
          </a:bodyPr>
          <a:lstStyle/>
          <a:p>
            <a:pPr algn="just"/>
            <a:r>
              <a:rPr lang="es-MX" sz="2000" dirty="0"/>
              <a:t>Este programa de EGADE Business </a:t>
            </a:r>
            <a:r>
              <a:rPr lang="es-MX" sz="2000" dirty="0" err="1"/>
              <a:t>School</a:t>
            </a:r>
            <a:r>
              <a:rPr lang="es-MX" sz="2000" dirty="0"/>
              <a:t> busca formar investigadores </a:t>
            </a:r>
            <a:r>
              <a:rPr lang="es-MX" sz="2000" dirty="0" smtClean="0"/>
              <a:t>jóvenes de </a:t>
            </a:r>
            <a:r>
              <a:rPr lang="es-MX" sz="2000" dirty="0"/>
              <a:t>tiempo </a:t>
            </a:r>
            <a:r>
              <a:rPr lang="es-MX" sz="2000" dirty="0" smtClean="0"/>
              <a:t>completo, ofreciendo </a:t>
            </a:r>
            <a:r>
              <a:rPr lang="es-MX" sz="2000" dirty="0"/>
              <a:t>seis áreas de concentración: Emprendimiento, Estrategia de Negocios, Competitividad Internacional, Liderazgo y Comportamiento Organizacional, Economía de la Empresa y Mercadotecnia. </a:t>
            </a:r>
            <a:endParaRPr lang="es-MX" sz="2000" dirty="0" smtClean="0"/>
          </a:p>
          <a:p>
            <a:pPr algn="just"/>
            <a:r>
              <a:rPr lang="es-MX" sz="2000" dirty="0" smtClean="0"/>
              <a:t>Cada </a:t>
            </a:r>
            <a:r>
              <a:rPr lang="es-MX" sz="2000" dirty="0"/>
              <a:t>área de </a:t>
            </a:r>
            <a:r>
              <a:rPr lang="es-MX" sz="2000" dirty="0" smtClean="0"/>
              <a:t>concentración ofrece </a:t>
            </a:r>
            <a:r>
              <a:rPr lang="es-MX" sz="2000" dirty="0"/>
              <a:t>a los estudiantes orientación a una disciplina académica, así como la oportunidad de desarrollar habilidades de desarrollo conceptual, analíticas y de investigación</a:t>
            </a:r>
            <a:r>
              <a:rPr lang="es-MX" sz="2000" dirty="0" smtClean="0"/>
              <a:t>.</a:t>
            </a:r>
          </a:p>
          <a:p>
            <a:pPr algn="just"/>
            <a:r>
              <a:rPr lang="es-MX" sz="2400" dirty="0" smtClean="0"/>
              <a:t>Tiene como objetivo: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MX" sz="1800" dirty="0"/>
              <a:t>Desarrollar investigadores que generen modelos, conocimientos y prácticas de la administración.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MX" sz="1800" dirty="0"/>
              <a:t>Formar académicos que profundicen en los fenómenos, problemas y soluciones que enfrentan las organizaciones.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MX" sz="1800" dirty="0"/>
              <a:t>Preparar líderes intelectuales, empresariales y especialistas en sus áreas de conocimiento.</a:t>
            </a:r>
          </a:p>
          <a:p>
            <a:pPr algn="just"/>
            <a:endParaRPr lang="es-MX" sz="2400" dirty="0" smtClean="0"/>
          </a:p>
          <a:p>
            <a:pPr algn="just"/>
            <a:endParaRPr lang="es-MX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8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808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dirty="0" smtClean="0"/>
              <a:t>Doctorado en Innovación Educativa</a:t>
            </a:r>
            <a:endParaRPr lang="es-MX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371"/>
            <a:ext cx="10515600" cy="4430732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latin typeface="+mn-lt"/>
              </a:rPr>
              <a:t>El programa de Doctorado en Innovación Educativa tiene como objetivo general formar investigadores capaces de aportar nuevos conocimientos en las áreas de educación; así como de diseñar, implementar y evaluar soluciones educativas ante problemas complejos del país y de la sociedad contemporánea</a:t>
            </a:r>
            <a:r>
              <a:rPr lang="es-MX" sz="2000" dirty="0" smtClean="0">
                <a:latin typeface="+mn-lt"/>
              </a:rPr>
              <a:t>.</a:t>
            </a:r>
          </a:p>
          <a:p>
            <a:pPr marL="0" indent="0" algn="just">
              <a:buNone/>
            </a:pPr>
            <a:endParaRPr lang="es-MX" sz="2000" dirty="0" smtClean="0">
              <a:latin typeface="+mn-lt"/>
            </a:endParaRPr>
          </a:p>
          <a:p>
            <a:pPr algn="just"/>
            <a:r>
              <a:rPr lang="es-MX" sz="2000" dirty="0" smtClean="0">
                <a:latin typeface="+mn-lt"/>
              </a:rPr>
              <a:t>El </a:t>
            </a:r>
            <a:r>
              <a:rPr lang="es-MX" sz="2000" dirty="0">
                <a:latin typeface="+mn-lt"/>
              </a:rPr>
              <a:t>programa de Doctorado en Innovación Educativa pretende formar investigadores capaces de aportar nuevos conocimientos que contribuyan al avance de su disciplina y que sean sujetos de publicación, transferencia y aplicación. En este tenor, el programa ha sido pensado para formar personas capaces de diseñar, implementar y evaluar soluciones educativas ante problemas complejos del país y de la sociedad contemporánea. El programa cuenta con cuatro líneas de investigación que permiten clasificar los proyectos tanto de los profesores, como de los estudiantes: estudios psicopedagógicos, estudios sobre el desarrollo y uso de la tecnología, estudios socioculturales y estudios disciplinares</a:t>
            </a:r>
            <a:endParaRPr lang="es-MX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60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884" y="2971800"/>
            <a:ext cx="8572116" cy="1316251"/>
          </a:xfrm>
        </p:spPr>
        <p:txBody>
          <a:bodyPr>
            <a:noAutofit/>
          </a:bodyPr>
          <a:lstStyle/>
          <a:p>
            <a:r>
              <a:rPr lang="es-MX" sz="6700" dirty="0" smtClean="0"/>
              <a:t>Convocatoria</a:t>
            </a:r>
            <a:endParaRPr lang="es-MX" sz="3200" b="0" dirty="0"/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1490493" y="471979"/>
            <a:ext cx="3236858" cy="4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anchor="ctr" anchorCtr="0">
            <a:spAutoFit/>
          </a:bodyPr>
          <a:lstStyle/>
          <a:p>
            <a:r>
              <a:rPr lang="es-ES" sz="28700" dirty="0">
                <a:solidFill>
                  <a:schemeClr val="tx2">
                    <a:lumMod val="75000"/>
                  </a:schemeClr>
                </a:solidFill>
                <a:latin typeface="Stag Sans Book" pitchFamily="34" charset="0"/>
                <a:ea typeface="ＭＳ Ｐゴシック"/>
              </a:rPr>
              <a:t>1</a:t>
            </a:r>
            <a:endParaRPr lang="es-ES" dirty="0">
              <a:solidFill>
                <a:schemeClr val="tx2">
                  <a:lumMod val="75000"/>
                </a:schemeClr>
              </a:solidFill>
              <a:latin typeface="Stag Sans Book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969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884" y="2971800"/>
            <a:ext cx="8572116" cy="1316251"/>
          </a:xfrm>
        </p:spPr>
        <p:txBody>
          <a:bodyPr>
            <a:noAutofit/>
          </a:bodyPr>
          <a:lstStyle/>
          <a:p>
            <a:r>
              <a:rPr lang="es-MX" b="0" dirty="0"/>
              <a:t>Prueba de Admisión a Estudios de Posgrados</a:t>
            </a:r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1359865" y="861175"/>
            <a:ext cx="3236858" cy="39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anchor="ctr" anchorCtr="0">
            <a:spAutoFit/>
          </a:bodyPr>
          <a:lstStyle/>
          <a:p>
            <a:r>
              <a:rPr lang="es-ES" sz="25000" dirty="0">
                <a:solidFill>
                  <a:schemeClr val="tx2">
                    <a:lumMod val="75000"/>
                  </a:schemeClr>
                </a:solidFill>
                <a:latin typeface="Stag Sans Book" pitchFamily="34" charset="0"/>
                <a:ea typeface="ＭＳ Ｐゴシック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392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2F5597"/>
                </a:solidFill>
                <a:effectLst/>
              </a:rPr>
              <a:t>PAEP</a:t>
            </a:r>
            <a:endParaRPr lang="es-MX" dirty="0">
              <a:solidFill>
                <a:srgbClr val="2F55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La Prueba de Admisión a Estudios de Posgrado (PAEP) es una prueba de aptitud académica elaborada por el Tecnológico de Monterrey, y está diseñada para medir las habilidades que los candidatos han desarrollado durante el transcurso de la preparación académica anterior</a:t>
            </a:r>
            <a:r>
              <a:rPr lang="es-MX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El tiempo efectivo de aplicación de la prueba es de tres horas y 25 minutos. Sin embargo, es necesario que contemples una hora adicional para las instrucciones y administración de la prueba.</a:t>
            </a:r>
          </a:p>
        </p:txBody>
      </p:sp>
    </p:spTree>
    <p:extLst>
      <p:ext uri="{BB962C8B-B14F-4D97-AF65-F5344CB8AC3E}">
        <p14:creationId xmlns:p14="http://schemas.microsoft.com/office/powerpoint/2010/main" val="18852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394855"/>
          <a:ext cx="10515600" cy="578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7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Recomendaciones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Antes del examen:</a:t>
            </a:r>
          </a:p>
          <a:p>
            <a:r>
              <a:rPr lang="es-MX" sz="2400" dirty="0" smtClean="0"/>
              <a:t>Realizar el taller de preparación para la PAEP en línea</a:t>
            </a:r>
          </a:p>
          <a:p>
            <a:pPr marL="0" indent="0">
              <a:buNone/>
            </a:pPr>
            <a:r>
              <a:rPr lang="es-MX" sz="2400" u="sng" dirty="0" smtClean="0">
                <a:hlinkClick r:id="rId2"/>
              </a:rPr>
              <a:t>http</a:t>
            </a:r>
            <a:r>
              <a:rPr lang="es-MX" sz="2400" u="sng" dirty="0">
                <a:hlinkClick r:id="rId2"/>
              </a:rPr>
              <a:t>://</a:t>
            </a:r>
            <a:r>
              <a:rPr lang="es-MX" sz="2400" u="sng" dirty="0" smtClean="0">
                <a:hlinkClick r:id="rId2"/>
              </a:rPr>
              <a:t>apps05.ruv.itesm.mx/portal/promocion/apotencial/maestriasenlinea/conferencias.jsp</a:t>
            </a:r>
            <a:endParaRPr lang="es-MX" sz="2400" dirty="0" smtClean="0"/>
          </a:p>
          <a:p>
            <a:r>
              <a:rPr lang="es-MX" sz="2400" dirty="0" smtClean="0"/>
              <a:t>Hacer examen de práctica</a:t>
            </a:r>
          </a:p>
          <a:p>
            <a:pPr marL="0" indent="0">
              <a:buNone/>
            </a:pPr>
            <a:r>
              <a:rPr lang="es-MX" sz="2400" u="sng" dirty="0">
                <a:hlinkClick r:id="rId3"/>
              </a:rPr>
              <a:t>http://</a:t>
            </a:r>
            <a:r>
              <a:rPr lang="es-MX" sz="2400" u="sng" dirty="0" smtClean="0">
                <a:hlinkClick r:id="rId3"/>
              </a:rPr>
              <a:t>sitios.itesm.mx/va/calidadacademica/practica.htm</a:t>
            </a:r>
            <a:endParaRPr lang="es-MX" sz="2400" dirty="0" smtClean="0"/>
          </a:p>
          <a:p>
            <a:r>
              <a:rPr lang="es-MX" sz="2400" dirty="0" smtClean="0"/>
              <a:t>Dormir al menos 8 horas, la noche anterior al examen</a:t>
            </a:r>
          </a:p>
          <a:p>
            <a:r>
              <a:rPr lang="es-MX" sz="2400" dirty="0" smtClean="0"/>
              <a:t>Desayuno ligero</a:t>
            </a:r>
          </a:p>
          <a:p>
            <a:r>
              <a:rPr lang="es-MX" sz="2400" dirty="0" smtClean="0"/>
              <a:t>Llegar a tiempo al examen </a:t>
            </a:r>
          </a:p>
          <a:p>
            <a:pPr lvl="1"/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40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884" y="2971800"/>
            <a:ext cx="8572116" cy="1316251"/>
          </a:xfrm>
        </p:spPr>
        <p:txBody>
          <a:bodyPr>
            <a:noAutofit/>
          </a:bodyPr>
          <a:lstStyle/>
          <a:p>
            <a:r>
              <a:rPr lang="es-MX" sz="6700" dirty="0" smtClean="0"/>
              <a:t>Requisitos importantes</a:t>
            </a:r>
            <a:endParaRPr lang="es-MX" sz="3200" b="0" dirty="0"/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1490493" y="471979"/>
            <a:ext cx="3236858" cy="4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anchor="ctr" anchorCtr="0">
            <a:spAutoFit/>
          </a:bodyPr>
          <a:lstStyle/>
          <a:p>
            <a:r>
              <a:rPr lang="es-ES" sz="28700" dirty="0">
                <a:solidFill>
                  <a:schemeClr val="tx2">
                    <a:lumMod val="75000"/>
                  </a:schemeClr>
                </a:solidFill>
                <a:latin typeface="Stag Sans Book" pitchFamily="34" charset="0"/>
                <a:ea typeface="ＭＳ Ｐゴシック"/>
              </a:rPr>
              <a:t>5</a:t>
            </a:r>
            <a:endParaRPr lang="es-ES" dirty="0">
              <a:solidFill>
                <a:schemeClr val="tx2">
                  <a:lumMod val="75000"/>
                </a:schemeClr>
              </a:solidFill>
              <a:latin typeface="Stag Sans Book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68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4" y="117566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 smtClean="0"/>
              <a:t>Perfil de los candidatos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84" y="1325563"/>
            <a:ext cx="10515600" cy="4041775"/>
          </a:xfrm>
        </p:spPr>
        <p:txBody>
          <a:bodyPr>
            <a:noAutofit/>
          </a:bodyPr>
          <a:lstStyle/>
          <a:p>
            <a:r>
              <a:rPr lang="es-MX" sz="1800" dirty="0"/>
              <a:t>Este programa cuenta con un adecuado mecanismo de selección de aspirantes que considera los aspectos relevantes para identificar el perfil académico</a:t>
            </a:r>
            <a:r>
              <a:rPr lang="es-MX" sz="1800" dirty="0" smtClean="0"/>
              <a:t>, así </a:t>
            </a:r>
            <a:r>
              <a:rPr lang="es-MX" sz="1800" dirty="0"/>
              <a:t>como el de investigación necesario para un desempeño sobresaliente.</a:t>
            </a:r>
          </a:p>
          <a:p>
            <a:r>
              <a:rPr lang="es-MX" sz="1800" dirty="0"/>
              <a:t>El proceso de admisión está diseñado para asegurar lo anterior, enfatizando la necesidad de contar con las habilidades y potencial para la investigación. </a:t>
            </a:r>
            <a:endParaRPr lang="es-MX" sz="1800" dirty="0" smtClean="0"/>
          </a:p>
          <a:p>
            <a:r>
              <a:rPr lang="es-MX" sz="1800" dirty="0" smtClean="0"/>
              <a:t>El </a:t>
            </a:r>
            <a:r>
              <a:rPr lang="es-MX" sz="1800" dirty="0"/>
              <a:t>candidato a ingresar al doctorado debe de tener excelentes antecedentes académicos, y contar con vocación de investigador en alguno de los campos del conocimiento que promueve el programa doctoral. </a:t>
            </a:r>
            <a:endParaRPr lang="es-MX" sz="1800" dirty="0" smtClean="0"/>
          </a:p>
          <a:p>
            <a:r>
              <a:rPr lang="es-MX" sz="1800" dirty="0">
                <a:solidFill>
                  <a:schemeClr val="tx1"/>
                </a:solidFill>
              </a:rPr>
              <a:t>Contar con un promedio igual o mayor a </a:t>
            </a:r>
            <a:r>
              <a:rPr lang="es-MX" sz="1800" b="1" dirty="0" smtClean="0">
                <a:solidFill>
                  <a:schemeClr val="tx1"/>
                </a:solidFill>
              </a:rPr>
              <a:t>90/100</a:t>
            </a:r>
            <a:r>
              <a:rPr lang="es-MX" sz="1800" dirty="0" smtClean="0">
                <a:solidFill>
                  <a:schemeClr val="tx1"/>
                </a:solidFill>
              </a:rPr>
              <a:t> </a:t>
            </a:r>
            <a:r>
              <a:rPr lang="es-MX" sz="1800" dirty="0">
                <a:solidFill>
                  <a:schemeClr val="tx1"/>
                </a:solidFill>
              </a:rPr>
              <a:t>en sus estudios de </a:t>
            </a:r>
            <a:r>
              <a:rPr lang="es-MX" sz="1800" dirty="0" smtClean="0">
                <a:solidFill>
                  <a:schemeClr val="tx1"/>
                </a:solidFill>
              </a:rPr>
              <a:t>previos de maestría.</a:t>
            </a:r>
            <a:endParaRPr lang="es-MX" sz="1800" dirty="0">
              <a:solidFill>
                <a:schemeClr val="tx1"/>
              </a:solidFill>
            </a:endParaRPr>
          </a:p>
          <a:p>
            <a:pPr marL="285750" indent="-285750"/>
            <a:r>
              <a:rPr lang="es-MX" sz="1800" dirty="0"/>
              <a:t>Presentar la Prueba de Admisión a Estudios de Posgrado (PAEP) y obtener un resultado superior a </a:t>
            </a:r>
            <a:r>
              <a:rPr lang="es-MX" sz="1800" b="1" dirty="0"/>
              <a:t>600 puntos</a:t>
            </a:r>
            <a:r>
              <a:rPr lang="es-MX" sz="1800" dirty="0"/>
              <a:t>.</a:t>
            </a:r>
          </a:p>
          <a:p>
            <a:pPr marL="285750" indent="-285750"/>
            <a:r>
              <a:rPr lang="es-MX" sz="1800" dirty="0"/>
              <a:t>Obtener un puntaje igual o superior a</a:t>
            </a:r>
            <a:r>
              <a:rPr lang="es-MX" sz="1800" b="1" dirty="0"/>
              <a:t> 550 </a:t>
            </a:r>
            <a:r>
              <a:rPr lang="es-MX" sz="1800" dirty="0"/>
              <a:t>puntos en TOEFL.</a:t>
            </a:r>
          </a:p>
          <a:p>
            <a:pPr marL="285750" indent="-285750"/>
            <a:r>
              <a:rPr lang="es-MX" sz="1800" dirty="0"/>
              <a:t>Ser </a:t>
            </a:r>
            <a:r>
              <a:rPr lang="es-MX" sz="1800" b="1" dirty="0"/>
              <a:t>admitido </a:t>
            </a:r>
            <a:r>
              <a:rPr lang="es-MX" sz="1800" dirty="0"/>
              <a:t>para estudiar el programa de doctorado de interés con inicio en </a:t>
            </a:r>
            <a:r>
              <a:rPr lang="es-MX" sz="1800" b="1" dirty="0"/>
              <a:t>agosto 2017</a:t>
            </a:r>
          </a:p>
          <a:p>
            <a:pPr lvl="0"/>
            <a:r>
              <a:rPr lang="es-MX" sz="1800" dirty="0" smtClean="0">
                <a:solidFill>
                  <a:schemeClr val="tx1"/>
                </a:solidFill>
              </a:rPr>
              <a:t>La admisión está sujeta a la decisión del Comité del programa Doctoral como parte de un proceso de evaluación holística.</a:t>
            </a:r>
          </a:p>
          <a:p>
            <a:pPr lvl="0"/>
            <a:r>
              <a:rPr lang="es-MX" sz="1800" dirty="0" smtClean="0">
                <a:solidFill>
                  <a:schemeClr val="tx1"/>
                </a:solidFill>
              </a:rPr>
              <a:t>El Tecnológico de Monterrey se reserva el derecho de selección de los mejores talentos.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702" y="1786614"/>
            <a:ext cx="114182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Consideraciones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Debes iniciar tu postulación como candidato, presentando los requisitos y exámenes que se solicitan y obtener los resultados que el programa doctoral requiere antes de la fecha de cierre de la convocatoria.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Programa sujeto a un número limitado de posiciones doctorales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Los programas de Doctorado de tiempo completo participantes son: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Doctorado en Ciencias de Ingeniería</a:t>
            </a:r>
            <a:endParaRPr lang="es-MX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Doctorado en Ciencias Computacionales </a:t>
            </a:r>
            <a:endParaRPr lang="es-MX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Doctorado en Ciencias Administrativas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Doctorado en Innovación Educativa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La asignación de la posición doctoral entra a concurso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MX" b="1" dirty="0" smtClean="0"/>
              <a:t>Fecha </a:t>
            </a:r>
            <a:r>
              <a:rPr lang="es-MX" b="1" dirty="0"/>
              <a:t>límite para postularse: </a:t>
            </a:r>
            <a:r>
              <a:rPr lang="es-MX" dirty="0"/>
              <a:t>31 de mayo de 2017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lvl="1"/>
            <a:endParaRPr lang="es-MX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3702" y="248194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 smtClean="0"/>
              <a:t>Perfil de los candidatos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4" b="32567"/>
          <a:stretch/>
        </p:blipFill>
        <p:spPr>
          <a:xfrm>
            <a:off x="2" y="-43543"/>
            <a:ext cx="12185431" cy="4242445"/>
          </a:xfrm>
          <a:prstGeom prst="rect">
            <a:avLst/>
          </a:prstGeom>
        </p:spPr>
      </p:pic>
      <p:pic>
        <p:nvPicPr>
          <p:cNvPr id="9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" b="50505"/>
          <a:stretch/>
        </p:blipFill>
        <p:spPr>
          <a:xfrm>
            <a:off x="4688114" y="4122479"/>
            <a:ext cx="9144000" cy="962858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" b="50505"/>
          <a:stretch/>
        </p:blipFill>
        <p:spPr>
          <a:xfrm>
            <a:off x="-4455886" y="4122479"/>
            <a:ext cx="9144000" cy="962858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408113" y="5485167"/>
            <a:ext cx="5328592" cy="830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  <a:defRPr/>
            </a:pP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Elaborado por:</a:t>
            </a:r>
          </a:p>
          <a:p>
            <a:pPr>
              <a:lnSpc>
                <a:spcPts val="2000"/>
              </a:lnSpc>
              <a:defRPr/>
            </a:pP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Norma Sánchez</a:t>
            </a:r>
          </a:p>
          <a:p>
            <a:pPr>
              <a:lnSpc>
                <a:spcPts val="2000"/>
              </a:lnSpc>
              <a:defRPr/>
            </a:pP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norma.sanchez@itesm.mx </a:t>
            </a:r>
          </a:p>
        </p:txBody>
      </p:sp>
    </p:spTree>
    <p:extLst>
      <p:ext uri="{BB962C8B-B14F-4D97-AF65-F5344CB8AC3E}">
        <p14:creationId xmlns:p14="http://schemas.microsoft.com/office/powerpoint/2010/main" val="36783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3.7037E-6 L 1 3.7037E-6 " pathEditMode="relative" rAng="0" ptsTypes="AA">
                                      <p:cBhvr>
                                        <p:cTn id="12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3.7037E-6 L 1 3.7037E-6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245"/>
            <a:ext cx="10515600" cy="1325563"/>
          </a:xfrm>
        </p:spPr>
        <p:txBody>
          <a:bodyPr/>
          <a:lstStyle/>
          <a:p>
            <a:r>
              <a:rPr lang="es-MX" dirty="0" smtClean="0"/>
              <a:t>Características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36511"/>
            <a:ext cx="10515600" cy="4551227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+mn-lt"/>
              </a:rPr>
              <a:t>El proyecto de Laboratorio Binacional es</a:t>
            </a:r>
            <a:r>
              <a:rPr lang="es-MX" sz="2000" dirty="0">
                <a:latin typeface="+mn-lt"/>
              </a:rPr>
              <a:t> </a:t>
            </a:r>
            <a:r>
              <a:rPr lang="es-MX" sz="2000" dirty="0" smtClean="0">
                <a:latin typeface="+mn-lt"/>
              </a:rPr>
              <a:t>una </a:t>
            </a:r>
            <a:r>
              <a:rPr lang="es-MX" sz="2000" dirty="0">
                <a:latin typeface="+mn-lt"/>
              </a:rPr>
              <a:t>innovadora plataforma de capacitación, cuyo principal beneficiario </a:t>
            </a:r>
            <a:r>
              <a:rPr lang="es-MX" sz="2000" dirty="0" smtClean="0">
                <a:latin typeface="+mn-lt"/>
              </a:rPr>
              <a:t>es </a:t>
            </a:r>
            <a:r>
              <a:rPr lang="es-MX" sz="2000" dirty="0">
                <a:latin typeface="+mn-lt"/>
              </a:rPr>
              <a:t>el sector eléctrico del </a:t>
            </a:r>
            <a:r>
              <a:rPr lang="es-MX" sz="2000" dirty="0" smtClean="0">
                <a:latin typeface="+mn-lt"/>
              </a:rPr>
              <a:t>país.</a:t>
            </a:r>
            <a:endParaRPr lang="es-MX" sz="2000" dirty="0">
              <a:latin typeface="+mn-lt"/>
            </a:endParaRPr>
          </a:p>
          <a:p>
            <a:r>
              <a:rPr lang="es-MX" sz="2000" dirty="0">
                <a:latin typeface="+mn-lt"/>
              </a:rPr>
              <a:t>La iniciativa apoya la implementación de la Reforma Energética para crear un sector competitivo y de clase mundial con recursos provenientes del Fondo Sectorial CONACYT – Secretaría de Energía - Sustentabilidad Energética, lo cual generará valiosas oportunidades de empleo para una amplia gama de profesionales</a:t>
            </a:r>
            <a:r>
              <a:rPr lang="es-MX" sz="2000" dirty="0" smtClean="0">
                <a:latin typeface="+mn-lt"/>
              </a:rPr>
              <a:t>.</a:t>
            </a:r>
            <a:endParaRPr lang="es-MX" sz="2000" dirty="0">
              <a:latin typeface="+mn-lt"/>
            </a:endParaRPr>
          </a:p>
          <a:p>
            <a:r>
              <a:rPr lang="es-MX" sz="2400" dirty="0">
                <a:latin typeface="+mn-lt"/>
              </a:rPr>
              <a:t>Esta alianza se compone de cuatro pilares fundamentales:</a:t>
            </a:r>
          </a:p>
          <a:p>
            <a:pPr marL="0" indent="0">
              <a:buNone/>
            </a:pPr>
            <a:r>
              <a:rPr lang="es-MX" sz="2400" dirty="0" smtClean="0">
                <a:latin typeface="+mn-lt"/>
              </a:rPr>
              <a:t>	-</a:t>
            </a:r>
            <a:r>
              <a:rPr lang="es-MX" sz="2000" dirty="0" smtClean="0">
                <a:latin typeface="+mn-lt"/>
              </a:rPr>
              <a:t>La </a:t>
            </a:r>
            <a:r>
              <a:rPr lang="es-MX" sz="2000" dirty="0">
                <a:latin typeface="+mn-lt"/>
              </a:rPr>
              <a:t>atracción, formación y reconversión del mejor talento (técnicos y </a:t>
            </a:r>
            <a:r>
              <a:rPr lang="es-MX" sz="2000" dirty="0" smtClean="0">
                <a:latin typeface="+mn-lt"/>
              </a:rPr>
              <a:t>profesionistas</a:t>
            </a:r>
            <a:r>
              <a:rPr lang="es-MX" sz="2000" dirty="0">
                <a:latin typeface="+mn-lt"/>
              </a:rPr>
              <a:t>).</a:t>
            </a:r>
          </a:p>
          <a:p>
            <a:pPr marL="0" indent="0">
              <a:buNone/>
            </a:pPr>
            <a:r>
              <a:rPr lang="es-MX" sz="2000" dirty="0" smtClean="0">
                <a:latin typeface="+mn-lt"/>
              </a:rPr>
              <a:t>	-La </a:t>
            </a:r>
            <a:r>
              <a:rPr lang="es-MX" sz="2000" dirty="0">
                <a:latin typeface="+mn-lt"/>
              </a:rPr>
              <a:t>creación de redes internacionales de investigación.</a:t>
            </a:r>
          </a:p>
          <a:p>
            <a:pPr marL="0" indent="0">
              <a:buNone/>
            </a:pPr>
            <a:r>
              <a:rPr lang="es-MX" sz="2000" dirty="0" smtClean="0">
                <a:latin typeface="+mn-lt"/>
              </a:rPr>
              <a:t>	-El </a:t>
            </a:r>
            <a:r>
              <a:rPr lang="es-MX" sz="2000" dirty="0">
                <a:latin typeface="+mn-lt"/>
              </a:rPr>
              <a:t>fortalecimiento de la infraestructura para el desarrollo de la enseñanza e </a:t>
            </a:r>
            <a:r>
              <a:rPr lang="es-MX" sz="2000" dirty="0" smtClean="0">
                <a:latin typeface="+mn-lt"/>
              </a:rPr>
              <a:t>	investigación científica aplicada</a:t>
            </a:r>
            <a:r>
              <a:rPr lang="es-MX" sz="20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s-MX" sz="2000" dirty="0" smtClean="0">
                <a:latin typeface="+mn-lt"/>
              </a:rPr>
              <a:t>	-Laboratorios </a:t>
            </a:r>
            <a:r>
              <a:rPr lang="es-MX" sz="2000" dirty="0">
                <a:latin typeface="+mn-lt"/>
              </a:rPr>
              <a:t>físicos y virtuales para el aprendizaje e investigación.</a:t>
            </a:r>
          </a:p>
          <a:p>
            <a:endParaRPr lang="es-MX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7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245"/>
            <a:ext cx="10515600" cy="1325563"/>
          </a:xfrm>
        </p:spPr>
        <p:txBody>
          <a:bodyPr/>
          <a:lstStyle/>
          <a:p>
            <a:r>
              <a:rPr lang="es-MX" dirty="0" smtClean="0"/>
              <a:t>Características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8808"/>
            <a:ext cx="10515600" cy="4041775"/>
          </a:xfrm>
        </p:spPr>
        <p:txBody>
          <a:bodyPr>
            <a:normAutofit/>
          </a:bodyPr>
          <a:lstStyle/>
          <a:p>
            <a:r>
              <a:rPr lang="es-MX" sz="2000" dirty="0" smtClean="0"/>
              <a:t>Proyecto en el cual suman </a:t>
            </a:r>
            <a:r>
              <a:rPr lang="es-MX" sz="2000" dirty="0"/>
              <a:t>esfuerzos cinco instituciones de educación superior nacionales e internacionales, líderes en sostenibilidad energética y desarrollo tecnológico: </a:t>
            </a:r>
            <a:endParaRPr lang="es-MX" sz="2000" dirty="0" smtClean="0"/>
          </a:p>
          <a:p>
            <a:pPr lvl="1"/>
            <a:r>
              <a:rPr lang="es-MX" sz="1800" dirty="0" smtClean="0"/>
              <a:t>Tecnológico </a:t>
            </a:r>
            <a:r>
              <a:rPr lang="es-MX" sz="1800" dirty="0"/>
              <a:t>de </a:t>
            </a:r>
            <a:r>
              <a:rPr lang="es-MX" sz="1800" dirty="0" smtClean="0"/>
              <a:t>Monterrey</a:t>
            </a:r>
          </a:p>
          <a:p>
            <a:pPr lvl="1"/>
            <a:r>
              <a:rPr lang="es-MX" sz="1800" dirty="0" smtClean="0"/>
              <a:t>Tecnológico </a:t>
            </a:r>
            <a:r>
              <a:rPr lang="es-MX" sz="1800" dirty="0"/>
              <a:t>Nacional de México (SEP</a:t>
            </a:r>
            <a:r>
              <a:rPr lang="es-MX" sz="1800" dirty="0" smtClean="0"/>
              <a:t>)</a:t>
            </a:r>
          </a:p>
          <a:p>
            <a:pPr lvl="1"/>
            <a:r>
              <a:rPr lang="es-MX" sz="1800" dirty="0" smtClean="0"/>
              <a:t>Instituto Nacional de Electricidad y Energías Limpias (INEL)</a:t>
            </a:r>
          </a:p>
          <a:p>
            <a:pPr lvl="1"/>
            <a:r>
              <a:rPr lang="es-MX" sz="1800" dirty="0" smtClean="0"/>
              <a:t>Universidad </a:t>
            </a:r>
            <a:r>
              <a:rPr lang="es-MX" sz="1800" dirty="0"/>
              <a:t>Estatal de </a:t>
            </a:r>
            <a:r>
              <a:rPr lang="es-MX" sz="1800" dirty="0" smtClean="0"/>
              <a:t>Arizona</a:t>
            </a:r>
          </a:p>
          <a:p>
            <a:pPr lvl="1"/>
            <a:r>
              <a:rPr lang="es-MX" sz="1800" dirty="0" smtClean="0"/>
              <a:t>Universidad </a:t>
            </a:r>
            <a:r>
              <a:rPr lang="es-MX" sz="1800" dirty="0"/>
              <a:t>de California en Berkeley</a:t>
            </a:r>
            <a:endParaRPr lang="es-MX" sz="1800" dirty="0" smtClean="0"/>
          </a:p>
          <a:p>
            <a:r>
              <a:rPr lang="es-MX" sz="2000" dirty="0" smtClean="0"/>
              <a:t>Se </a:t>
            </a:r>
            <a:r>
              <a:rPr lang="es-MX" sz="2000" dirty="0"/>
              <a:t>trata de forjar a los técnicos y profesionales que el sector </a:t>
            </a:r>
            <a:r>
              <a:rPr lang="es-MX" sz="2000" dirty="0" smtClean="0"/>
              <a:t>energético </a:t>
            </a:r>
            <a:r>
              <a:rPr lang="es-MX" sz="2000" dirty="0"/>
              <a:t>va a demandar en los próximos años. </a:t>
            </a:r>
            <a:endParaRPr lang="es-MX" sz="2000" dirty="0" smtClean="0"/>
          </a:p>
          <a:p>
            <a:r>
              <a:rPr lang="es-MX" sz="2000" dirty="0" smtClean="0"/>
              <a:t>La </a:t>
            </a:r>
            <a:r>
              <a:rPr lang="es-MX" sz="2000" dirty="0"/>
              <a:t>Reforma Energética abre a la inversión privada toda la cadena de valor del sector Eléctrico y esto va a permitir también la expansión y asociaciones de nuestra empresa nacional </a:t>
            </a:r>
            <a:r>
              <a:rPr lang="es-MX" sz="2000" dirty="0" smtClean="0"/>
              <a:t>eléctrica. </a:t>
            </a:r>
          </a:p>
          <a:p>
            <a:pPr marL="0" indent="0">
              <a:buNone/>
            </a:pP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34784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245"/>
            <a:ext cx="10515600" cy="1325563"/>
          </a:xfrm>
        </p:spPr>
        <p:txBody>
          <a:bodyPr/>
          <a:lstStyle/>
          <a:p>
            <a:r>
              <a:rPr lang="es-MX" dirty="0" smtClean="0"/>
              <a:t>Características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0202"/>
            <a:ext cx="10515600" cy="4041775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Consiste </a:t>
            </a:r>
            <a:r>
              <a:rPr lang="es-MX" sz="2400" dirty="0"/>
              <a:t>en un apoyo del 100 % de beca sobre la colegiatura</a:t>
            </a:r>
            <a:r>
              <a:rPr lang="es-MX" sz="2400" dirty="0" smtClean="0"/>
              <a:t>.*</a:t>
            </a:r>
          </a:p>
          <a:p>
            <a:r>
              <a:rPr lang="es-MX" sz="2400" dirty="0" smtClean="0"/>
              <a:t>Los programas de posgrado que integran esta convocatoria son:</a:t>
            </a:r>
          </a:p>
          <a:p>
            <a:pPr lvl="1"/>
            <a:r>
              <a:rPr lang="es-MX" sz="2000" dirty="0" smtClean="0"/>
              <a:t>Doctorado en Ciencias de la Ingeniería (DCI)</a:t>
            </a:r>
          </a:p>
          <a:p>
            <a:pPr lvl="1"/>
            <a:r>
              <a:rPr lang="es-MX" sz="2000" dirty="0" smtClean="0"/>
              <a:t>Doctorado en Ciencias Computacionales (DCC)</a:t>
            </a:r>
          </a:p>
          <a:p>
            <a:pPr lvl="1"/>
            <a:r>
              <a:rPr lang="es-MX" sz="2000" dirty="0" smtClean="0"/>
              <a:t>Doctorado en Ciencias Administrativas (DCA)</a:t>
            </a:r>
          </a:p>
          <a:p>
            <a:pPr lvl="1"/>
            <a:r>
              <a:rPr lang="es-MX" sz="2000" dirty="0" smtClean="0"/>
              <a:t>Doctorado en Innovación Educativa (DEE)</a:t>
            </a:r>
          </a:p>
          <a:p>
            <a:r>
              <a:rPr lang="es-MX" sz="2400" dirty="0" smtClean="0"/>
              <a:t>Cuenta con un número limitado de posiciones disponibles.</a:t>
            </a:r>
            <a:endParaRPr lang="es-MX" sz="2400" dirty="0" smtClean="0">
              <a:solidFill>
                <a:schemeClr val="tx1"/>
              </a:solidFill>
            </a:endParaRPr>
          </a:p>
          <a:p>
            <a:r>
              <a:rPr lang="es-MX" sz="2400" dirty="0" smtClean="0">
                <a:solidFill>
                  <a:schemeClr val="tx1"/>
                </a:solidFill>
              </a:rPr>
              <a:t>Para ingresar en el periodo de agosto 2017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Candidatos con nacionalidad </a:t>
            </a:r>
            <a:r>
              <a:rPr lang="es-MX" sz="2400" dirty="0">
                <a:solidFill>
                  <a:schemeClr val="tx1"/>
                </a:solidFill>
              </a:rPr>
              <a:t>mexicana o extranjera que radiquen en </a:t>
            </a:r>
            <a:r>
              <a:rPr lang="es-MX" sz="2400" dirty="0" smtClean="0">
                <a:solidFill>
                  <a:schemeClr val="tx1"/>
                </a:solidFill>
              </a:rPr>
              <a:t>México.</a:t>
            </a:r>
            <a:endParaRPr lang="es-MX" sz="2400" dirty="0" smtClean="0"/>
          </a:p>
          <a:p>
            <a:pPr marL="0" indent="0">
              <a:buNone/>
            </a:pPr>
            <a:endParaRPr lang="es-MX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100354"/>
            <a:ext cx="4334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i="1" dirty="0" smtClean="0"/>
              <a:t>*El alumno deberá tramitar el sostenimiento.</a:t>
            </a:r>
            <a:endParaRPr lang="es-MX" sz="1600" i="1" dirty="0"/>
          </a:p>
        </p:txBody>
      </p:sp>
    </p:spTree>
    <p:extLst>
      <p:ext uri="{BB962C8B-B14F-4D97-AF65-F5344CB8AC3E}">
        <p14:creationId xmlns:p14="http://schemas.microsoft.com/office/powerpoint/2010/main" val="13599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 smtClean="0"/>
              <a:t>Número de posiciones disponibles</a:t>
            </a:r>
            <a:endParaRPr lang="es-MX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27700"/>
              </p:ext>
            </p:extLst>
          </p:nvPr>
        </p:nvGraphicFramePr>
        <p:xfrm>
          <a:off x="2448724" y="1873568"/>
          <a:ext cx="6238075" cy="262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8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900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Programa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N°</a:t>
                      </a:r>
                      <a:r>
                        <a:rPr lang="es-MX" sz="2000" baseline="0" dirty="0" smtClean="0"/>
                        <a:t> de posiciones disponibles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Doctorado</a:t>
                      </a:r>
                      <a:r>
                        <a:rPr lang="es-MX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en Ciencias de Ingeniería*</a:t>
                      </a:r>
                      <a:endParaRPr lang="es-MX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+mj-lt"/>
                        </a:rPr>
                        <a:t>17</a:t>
                      </a:r>
                      <a:endParaRPr lang="es-MX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Doctorado</a:t>
                      </a:r>
                      <a:r>
                        <a:rPr lang="es-MX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en Ciencias Computacionales</a:t>
                      </a:r>
                      <a:endParaRPr lang="es-MX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+mj-lt"/>
                        </a:rPr>
                        <a:t>2</a:t>
                      </a:r>
                      <a:endParaRPr lang="es-MX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Doctorado</a:t>
                      </a:r>
                      <a:r>
                        <a:rPr lang="es-MX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en Ciencias Administrativas</a:t>
                      </a:r>
                      <a:endParaRPr lang="es-MX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+mj-lt"/>
                        </a:rPr>
                        <a:t>1</a:t>
                      </a:r>
                      <a:endParaRPr lang="es-MX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Doctorado en Innovación Educativa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+mj-lt"/>
                        </a:rPr>
                        <a:t>6</a:t>
                      </a:r>
                      <a:endParaRPr lang="es-MX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84420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6651" y="5617029"/>
            <a:ext cx="630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* Algunas posiciones disponibles con Universidad Estatal de Arizona y Universidad de Berkeley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7604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Etapas de seguimiento </a:t>
            </a:r>
            <a:br>
              <a:rPr lang="es-MX" dirty="0" smtClean="0"/>
            </a:br>
            <a:r>
              <a:rPr lang="es-MX" dirty="0" smtClean="0"/>
              <a:t>aspirante-alumno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10283"/>
              </p:ext>
            </p:extLst>
          </p:nvPr>
        </p:nvGraphicFramePr>
        <p:xfrm>
          <a:off x="115910" y="1851751"/>
          <a:ext cx="11960180" cy="436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4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00" y="252620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dirty="0" smtClean="0"/>
              <a:t>Plan de trabajo</a:t>
            </a:r>
            <a:endParaRPr lang="es-MX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975110"/>
              </p:ext>
            </p:extLst>
          </p:nvPr>
        </p:nvGraphicFramePr>
        <p:xfrm>
          <a:off x="1041865" y="1578183"/>
          <a:ext cx="8872843" cy="413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1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0048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Actividad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308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Lanzamiento</a:t>
                      </a:r>
                      <a:r>
                        <a:rPr lang="es-MX" sz="1800" baseline="0" dirty="0" smtClean="0"/>
                        <a:t> de convocatoria interna a prospectos</a:t>
                      </a:r>
                      <a:endParaRPr lang="es-MX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23 de </a:t>
                      </a:r>
                      <a:r>
                        <a:rPr lang="es-MX" sz="1800" dirty="0" smtClean="0"/>
                        <a:t>febrero</a:t>
                      </a:r>
                    </a:p>
                  </a:txBody>
                  <a:tcPr/>
                </a:tc>
              </a:tr>
              <a:tr h="394308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Fecha</a:t>
                      </a:r>
                      <a:r>
                        <a:rPr lang="es-MX" sz="1800" b="1" baseline="0" dirty="0" smtClean="0"/>
                        <a:t> limite para enviar candidatos</a:t>
                      </a:r>
                      <a:endParaRPr lang="es-MX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16 de marzo</a:t>
                      </a:r>
                      <a:endParaRPr lang="es-MX" sz="1800" dirty="0"/>
                    </a:p>
                  </a:txBody>
                  <a:tcPr/>
                </a:tc>
              </a:tr>
              <a:tr h="394308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Aplicación</a:t>
                      </a:r>
                      <a:r>
                        <a:rPr lang="es-MX" sz="1800" b="1" baseline="0" dirty="0" smtClean="0"/>
                        <a:t> PAEP</a:t>
                      </a:r>
                      <a:endParaRPr lang="es-MX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25 marzo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8211489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Cierre de convocatoria</a:t>
                      </a:r>
                      <a:endParaRPr lang="es-MX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31 de mayo</a:t>
                      </a:r>
                      <a:endParaRPr lang="es-MX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Revisión por</a:t>
                      </a:r>
                      <a:r>
                        <a:rPr lang="es-MX" sz="1800" baseline="0" dirty="0" smtClean="0"/>
                        <a:t> parte de</a:t>
                      </a:r>
                      <a:r>
                        <a:rPr lang="es-MX" sz="1800" dirty="0" smtClean="0"/>
                        <a:t> Directores</a:t>
                      </a:r>
                      <a:r>
                        <a:rPr lang="es-MX" sz="1800" baseline="0" dirty="0" smtClean="0"/>
                        <a:t> del programa y claustro académico de </a:t>
                      </a:r>
                      <a:r>
                        <a:rPr lang="es-MX" sz="1800" dirty="0" smtClean="0"/>
                        <a:t>candidatos</a:t>
                      </a:r>
                      <a:r>
                        <a:rPr lang="es-MX" sz="1800" baseline="0" dirty="0" smtClean="0"/>
                        <a:t> que cumplen con el perfil, requisitos y expedientes completos.</a:t>
                      </a:r>
                      <a:endParaRPr lang="es-MX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 al</a:t>
                      </a:r>
                      <a:r>
                        <a:rPr lang="es-MX" sz="1800" baseline="0" dirty="0" smtClean="0"/>
                        <a:t> 9 </a:t>
                      </a:r>
                      <a:r>
                        <a:rPr lang="es-MX" sz="1800" dirty="0" smtClean="0"/>
                        <a:t>de junio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044860"/>
                  </a:ext>
                </a:extLst>
              </a:tr>
              <a:tr h="368385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Comunicación de resultados 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11 al 16 de junio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Inscripciones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24 al 28 de julio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138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Primer día de clases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7 de agosto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464460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360823" y="5738142"/>
            <a:ext cx="582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NOTA: La notificación de resultados de exámenes PAEP se entregan en promedio una semana después de las aplicaciones respectivas</a:t>
            </a:r>
          </a:p>
          <a:p>
            <a:r>
              <a:rPr lang="es-MX" sz="1200" dirty="0" smtClean="0"/>
              <a:t>Los prospectos pueden realizar el examen en cualquier campus o sede del Tecnológico de Monterrey.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2067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884" y="2971800"/>
            <a:ext cx="8572116" cy="1316251"/>
          </a:xfrm>
        </p:spPr>
        <p:txBody>
          <a:bodyPr>
            <a:noAutofit/>
          </a:bodyPr>
          <a:lstStyle/>
          <a:p>
            <a:r>
              <a:rPr lang="es-MX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osiciones doctorales</a:t>
            </a:r>
            <a:endPara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1359865" y="861175"/>
            <a:ext cx="3236858" cy="39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0" dirty="0">
                <a:solidFill>
                  <a:srgbClr val="44546A">
                    <a:lumMod val="75000"/>
                  </a:srgbClr>
                </a:solidFill>
                <a:latin typeface="Stag Sans Book" pitchFamily="34" charset="0"/>
                <a:ea typeface="ＭＳ Ｐゴシック"/>
              </a:rPr>
              <a:t>2</a:t>
            </a:r>
            <a:endParaRPr kumimoji="0" lang="es-ES" sz="25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Stag Sans Book" pitchFamily="34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41627</TotalTime>
  <Words>1954</Words>
  <Application>Microsoft Office PowerPoint</Application>
  <PresentationFormat>Panorámica</PresentationFormat>
  <Paragraphs>356</Paragraphs>
  <Slides>27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ＭＳ Ｐゴシック</vt:lpstr>
      <vt:lpstr>宋体</vt:lpstr>
      <vt:lpstr>Arial</vt:lpstr>
      <vt:lpstr>BookendsWithAccents</vt:lpstr>
      <vt:lpstr>Calibri</vt:lpstr>
      <vt:lpstr>Calibri Light</vt:lpstr>
      <vt:lpstr>Stag Sans Book</vt:lpstr>
      <vt:lpstr>1_Office Theme</vt:lpstr>
      <vt:lpstr>Presentación de PowerPoint</vt:lpstr>
      <vt:lpstr>Convocatoria</vt:lpstr>
      <vt:lpstr>Características</vt:lpstr>
      <vt:lpstr>Características</vt:lpstr>
      <vt:lpstr>Características</vt:lpstr>
      <vt:lpstr>Número de posiciones disponibles</vt:lpstr>
      <vt:lpstr>Etapas de seguimiento  aspirante-alumno</vt:lpstr>
      <vt:lpstr>Plan de trabajo</vt:lpstr>
      <vt:lpstr>Posiciones doctorales</vt:lpstr>
      <vt:lpstr> Doctorado en Ciencias de Ingeniería (DCI) Perfil y datos de contacto</vt:lpstr>
      <vt:lpstr>Presentación de PowerPoint</vt:lpstr>
      <vt:lpstr>Presentación de PowerPoint</vt:lpstr>
      <vt:lpstr>Presentación de PowerPoint</vt:lpstr>
      <vt:lpstr>Presentación de PowerPoint</vt:lpstr>
      <vt:lpstr>Presentación de los posgrados</vt:lpstr>
      <vt:lpstr>Doctorado en Ciencias de Ingeniería</vt:lpstr>
      <vt:lpstr>Doctorado en Ciencias Computacionales</vt:lpstr>
      <vt:lpstr>Doctorado en Ciencias Administrativas</vt:lpstr>
      <vt:lpstr>Doctorado en Innovación Educativa</vt:lpstr>
      <vt:lpstr>Prueba de Admisión a Estudios de Posgrados</vt:lpstr>
      <vt:lpstr>PAEP</vt:lpstr>
      <vt:lpstr>Presentación de PowerPoint</vt:lpstr>
      <vt:lpstr>Recomendaciones </vt:lpstr>
      <vt:lpstr>Requisitos importantes</vt:lpstr>
      <vt:lpstr>Perfil de los candidatos</vt:lpstr>
      <vt:lpstr>Perfil de los candidatos</vt:lpstr>
      <vt:lpstr>Presentación de PowerPoint</vt:lpstr>
    </vt:vector>
  </TitlesOfParts>
  <Company>Sistema Tecnológico de Monterrey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Enrique Valdés Pérez</dc:creator>
  <cp:lastModifiedBy>Manzo</cp:lastModifiedBy>
  <cp:revision>486</cp:revision>
  <cp:lastPrinted>2016-04-27T14:23:52Z</cp:lastPrinted>
  <dcterms:created xsi:type="dcterms:W3CDTF">2014-08-30T14:37:10Z</dcterms:created>
  <dcterms:modified xsi:type="dcterms:W3CDTF">2017-02-24T18:05:00Z</dcterms:modified>
</cp:coreProperties>
</file>